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" name="Shape 3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800" u="none" cap="none" strike="noStrike"/>
              <a:t>2 corners are orbitals with unshared electrons and a weak negative charge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800" u="none" cap="none" strike="noStrike"/>
              <a:t>2 are occupied by hydrogen atoms that have polar covalent bonds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79" name="Shape 7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80" name="Shape 8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96" name="Shape 9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2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0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9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9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9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9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9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2" name="Shape 10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2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0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9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9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9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9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9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Chart">
  <p:cSld name="Title, Text and Char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TwoObj">
  <p:cSld name="Title, Text, and 2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8200" y="19812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8200" y="41148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chartAndTx">
  <p:cSld name="Title, Chart and 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x">
  <p:cSld name="Title, Content and 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ClipArt">
  <p:cSld name="Title, Text and Clip Ar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/>
          <p:nvPr>
            <p:ph idx="2" type="clipArt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20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8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6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4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4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4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4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4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400"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08.png"/><Relationship Id="rId5" Type="http://schemas.openxmlformats.org/officeDocument/2006/relationships/image" Target="../media/image0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youtube.com/watch?v=hJNyAMwrUBE" TargetMode="External"/><Relationship Id="rId4" Type="http://schemas.openxmlformats.org/officeDocument/2006/relationships/hyperlink" Target="https://www.youtube.com/watch?v=hJNyAMwrUBE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jpg"/><Relationship Id="rId4" Type="http://schemas.openxmlformats.org/officeDocument/2006/relationships/image" Target="../media/image1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hyperlink" Target="https://www.youtube.com/watch?v=aVmU3CLxvgU" TargetMode="External"/><Relationship Id="rId5" Type="http://schemas.openxmlformats.org/officeDocument/2006/relationships/hyperlink" Target="https://www.youtube.com/watch?v=aVmU3CLxvgU" TargetMode="External"/><Relationship Id="rId6" Type="http://schemas.openxmlformats.org/officeDocument/2006/relationships/image" Target="../media/image0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youtube.com/watch?v=HVT3Y3_gHGg" TargetMode="External"/><Relationship Id="rId4" Type="http://schemas.openxmlformats.org/officeDocument/2006/relationships/hyperlink" Target="https://www.youtube.com/watch?v=M1BLRW_Gr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0_PBHTRIfvw" TargetMode="External"/><Relationship Id="rId4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03-x1-Water" id="130" name="Shape 1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66762"/>
            <a:ext cx="9144000" cy="613568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304800" y="0"/>
            <a:ext cx="85343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Properties of Water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6096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Evaporative Cooling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3124200" y="1524000"/>
            <a:ext cx="38099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cooling of a surface occurs when the liquid evaporates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responsible for: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Moderating earth’s climate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Stabilizes  temperature in aquatic ecosystems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Preventing organisms from overheating</a:t>
            </a:r>
          </a:p>
        </p:txBody>
      </p:sp>
      <p:pic>
        <p:nvPicPr>
          <p:cNvPr descr="dogpant" id="261" name="Shape 2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4191000"/>
            <a:ext cx="1760537" cy="2136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shbowl" id="262" name="Shape 2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34200" y="3124200"/>
            <a:ext cx="1904999" cy="16748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03-04-EvaporativeCooling" id="263" name="Shape 263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" y="1792286"/>
            <a:ext cx="2438399" cy="1636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of Water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is also known as "specific gravity".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mass per unit volume of a substance.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long as an object is made up of molecules, and thus has size, it has a density.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is just the weight for a chosen amount (volume) of the material.</a:t>
            </a: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density of water at room temperature is 1 gram/cm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of Water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762000" y="1143000"/>
            <a:ext cx="38099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dense at 4</a:t>
            </a:r>
            <a:r>
              <a:rPr b="1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Contracts (shrinks) until 4</a:t>
            </a:r>
            <a:r>
              <a:rPr b="1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Expands (grows) from 4</a:t>
            </a:r>
            <a:r>
              <a:rPr b="1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to 0</a:t>
            </a:r>
            <a:r>
              <a:rPr b="1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winter" id="276" name="Shape 276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0" y="1524000"/>
            <a:ext cx="3657600" cy="2560636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285750" y="3429000"/>
            <a:ext cx="8572500" cy="329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density of water: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Prevents water from freezing from the bottom up.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Ice forms on the surface first—the freezing of the water releases heat to the water below creating insulation.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Makes transition between season less abrupt.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304800" y="228600"/>
            <a:ext cx="8458200" cy="32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water reaches 0</a:t>
            </a:r>
            <a:r>
              <a:rPr b="0" baseline="3000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C, water becomes locked into a crystalline lattice with each molecule bonded to to the maximum of four partners.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ice starts to melt, some of the hydrogen bonds break and some water molecules can slip closer together than they can while in the ice state.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Ice is about 10% less dense than water at 4</a:t>
            </a:r>
            <a:r>
              <a:rPr b="0" baseline="3000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</a:t>
            </a:r>
          </a:p>
        </p:txBody>
      </p:sp>
      <p:pic>
        <p:nvPicPr>
          <p:cNvPr id="283" name="Shape 283"/>
          <p:cNvPicPr preferRelativeResize="0"/>
          <p:nvPr/>
        </p:nvPicPr>
        <p:blipFill rotWithShape="1">
          <a:blip r:embed="rId3">
            <a:alphaModFix/>
          </a:blip>
          <a:srcRect b="5882" l="0" r="0" t="0"/>
          <a:stretch/>
        </p:blipFill>
        <p:spPr>
          <a:xfrm>
            <a:off x="1600200" y="3602037"/>
            <a:ext cx="6934199" cy="295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Solvent for Life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685800" y="1524000"/>
            <a:ext cx="3809999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Universal Solvent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capable of dissolving all substances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Solute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Substance dissolved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Solvent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Substance dissolving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Salinity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saltiness or dissolved salt content of a body of water</a:t>
            </a:r>
          </a:p>
        </p:txBody>
      </p:sp>
      <p:pic>
        <p:nvPicPr>
          <p:cNvPr id="290" name="Shape 290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0" y="1447800"/>
            <a:ext cx="3509961" cy="492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Earth’s Water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Earth is a water planet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70% of the Earth’s surface is covered in water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living things are composed of 50% or more water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living things need water to survive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Hydrosphere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 water found on, above, or below the Earth’s surface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6731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Hydrosphere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73100" y="1371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97% of the Earth’s water is saltwater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leaves 3% as freshwater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salty, can be used for life functions</a:t>
            </a:r>
          </a:p>
        </p:txBody>
      </p:sp>
      <p:pic>
        <p:nvPicPr>
          <p:cNvPr id="303" name="Shape 3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900" y="3165475"/>
            <a:ext cx="5156199" cy="367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Hydrosphere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of the Earth’s freshwater is frozen in the polar ice caps.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Salt does not freeze so it is left behind in the ocean and the fresh water rises due to being less dense than the salt water.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Groundwater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1/3 of the Earth’s freshwater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located below the Earth’s surface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685800" y="381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Hydrosphere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1066800"/>
            <a:ext cx="7772400" cy="5257799"/>
          </a:xfrm>
          <a:prstGeom prst="rect">
            <a:avLst/>
          </a:prstGeom>
          <a:gradFill>
            <a:gsLst>
              <a:gs pos="0">
                <a:srgbClr val="007F5B"/>
              </a:gs>
              <a:gs pos="50000">
                <a:srgbClr val="00B886"/>
              </a:gs>
              <a:gs pos="100000">
                <a:srgbClr val="00DBA1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Aquifer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rock layer that collects and stores water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flows through the ground due to its P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ermeability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ability of a material to allow liquids to pass through.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Infiltration</a:t>
            </a:r>
          </a:p>
          <a:p>
            <a: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pass through a substance by filtering or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permeating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rock layers are very permeable and others are not. This is what allows wells to form for drinking.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Redneck Well Digging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800" u="sng" cap="none" strike="noStrik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685800" y="-127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Watersheds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533400" y="838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Watersheds</a:t>
            </a: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are areas of land that drain into a stream, river, lake, or other body of water.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River Basins </a:t>
            </a: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the land that water flows across or under on its way to a river</a:t>
            </a:r>
          </a:p>
        </p:txBody>
      </p:sp>
      <p:pic>
        <p:nvPicPr>
          <p:cNvPr id="322" name="Shape 3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3505200"/>
            <a:ext cx="4781550" cy="310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38800" y="3505200"/>
            <a:ext cx="2938462" cy="310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ater" id="137" name="Shape 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342900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ter" id="138" name="Shape 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342900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ter" id="139" name="Shape 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ter" id="140" name="Shape 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ter" id="141" name="Shape 1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2700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60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Properties of Water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1371600"/>
            <a:ext cx="4343400" cy="5333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Polarity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Cohesion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Adhesion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 Tension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 Heat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Universal solvent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Salinity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•"/>
            </a:pPr>
            <a:r>
              <a:rPr b="1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Properties</a:t>
            </a:r>
            <a:r>
              <a:rPr b="1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Properties</a:t>
            </a:r>
            <a:r>
              <a:rPr b="1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 of Water Video</a:t>
            </a:r>
          </a:p>
        </p:txBody>
      </p:sp>
      <p:pic>
        <p:nvPicPr>
          <p:cNvPr descr="03-00-Earth" id="144" name="Shape 144"/>
          <p:cNvPicPr preferRelativeResize="0"/>
          <p:nvPr>
            <p:ph idx="1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81600" y="3619500"/>
            <a:ext cx="3809999" cy="2857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 Carolina’s Water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Neuse River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Begins in Orange and Person counties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Flows 400 kilometers (250 miles) to the Pamlico Sound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Pamlico Sound is an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estuary</a:t>
            </a:r>
          </a:p>
          <a:p>
            <a: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body of water in which freshwater from a river meets and mixes with salt water from the ocean</a:t>
            </a:r>
          </a:p>
          <a:p>
            <a: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Pamlico Sound is also fed by Tar-Pamlico River Basin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Additional Videos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Water - Liquid Awesome: Crash Course Biology #2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11:16 minutes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32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How Stuff Works- Water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35:12 minutes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Polarity of Water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1524000" y="1066800"/>
            <a:ext cx="6172199" cy="358139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water molecule is a molecule with opposite ends of having opposite charges.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 water molecule two hydrogen atoms form single polar covalent bonds with an oxygen atom.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oxygen is more electronegative, the region around oxygen has a partial negative charge.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region near the two hydrogen atoms has a partial positive charge.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Gives water more structure than other liquids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•"/>
            </a:pPr>
            <a:r>
              <a:rPr b="1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Polarity Video</a:t>
            </a:r>
          </a:p>
        </p:txBody>
      </p:sp>
      <p:pic>
        <p:nvPicPr>
          <p:cNvPr id="152" name="Shape 152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9800" y="4572000"/>
            <a:ext cx="2813050" cy="21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304800"/>
            <a:ext cx="8153399" cy="4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has a variety of unusual properties because of attractions between these polar molecules.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slightly negative regions of one molecule are attracted to the slightly positive regions of nearby molecules, forming a hydrogen bond.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water molecule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form hydrogen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bonds with up to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neighbors.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b="4465" l="0" r="0" t="0"/>
          <a:stretch/>
        </p:blipFill>
        <p:spPr>
          <a:xfrm>
            <a:off x="4800600" y="3468687"/>
            <a:ext cx="4038599" cy="30622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HYDROGEN  BONDS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81000" y="1066800"/>
            <a:ext cx="38099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Hold water molecules together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water molecule can form a maximum of 4 hydrogen bonds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hydrogen bonds joining water molecules are weak, about 1/20</a:t>
            </a:r>
            <a:r>
              <a:rPr b="1" baseline="3000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strong as covalent bonds.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form, break, and reform with great frequency</a:t>
            </a:r>
          </a:p>
        </p:txBody>
      </p:sp>
      <p:sp>
        <p:nvSpPr>
          <p:cNvPr id="165" name="Shape 165"/>
          <p:cNvSpPr txBox="1"/>
          <p:nvPr>
            <p:ph idx="2" type="body"/>
          </p:nvPr>
        </p:nvSpPr>
        <p:spPr>
          <a:xfrm>
            <a:off x="4572000" y="990600"/>
            <a:ext cx="4267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Extraordinary Properties that are a result of hydrogen bonds.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Cohesive behavior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Resists changes in temperature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heat of vaporization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Expands when it freezes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Versatile solvent</a:t>
            </a:r>
          </a:p>
        </p:txBody>
      </p:sp>
      <p:pic>
        <p:nvPicPr>
          <p:cNvPr descr="water"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4648200"/>
            <a:ext cx="3733800" cy="1916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685800" y="-76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40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Organisms Depend on Cohesion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0" y="2133600"/>
            <a:ext cx="5105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Cohesion is responsible for the transport of the water column in plants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Cohesion among water molecules plays a key role in the transport of water against gravity in plants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Adhesion, </a:t>
            </a:r>
            <a:r>
              <a:rPr b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clinging </a:t>
            </a:r>
            <a:br>
              <a:rPr b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one substance to </a:t>
            </a:r>
            <a:br>
              <a:rPr b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another,</a:t>
            </a: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contributes </a:t>
            </a:r>
            <a:b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too, as water adheres </a:t>
            </a:r>
            <a:b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the wall of the </a:t>
            </a:r>
            <a:b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vessels.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647700" y="914400"/>
            <a:ext cx="7696199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clinging together of particles of the same substance</a:t>
            </a:r>
            <a:r>
              <a:rPr b="1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phenomenon called </a:t>
            </a:r>
            <a:r>
              <a:rPr b="1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cohesion</a:t>
            </a:r>
          </a:p>
        </p:txBody>
      </p:sp>
      <p:pic>
        <p:nvPicPr>
          <p:cNvPr descr="03-02x-Trees" id="174" name="Shape 17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2133600"/>
            <a:ext cx="3827461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304800"/>
            <a:ext cx="8229600" cy="6567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•"/>
            </a:pPr>
            <a:r>
              <a:rPr b="1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 tension,</a:t>
            </a: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1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measure of the force necessary to stretch or break the surface of a liquid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is related to cohesion.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has a greater surface tension than most other liquids because hydrogen bonds among surface water molecules resist stretching or breaking the surface.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behaves as if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covered by an invisible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film.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9933"/>
              </a:buClr>
              <a:buSzPct val="100000"/>
              <a:buFont typeface="Times New Roman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animals can stand,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walk, or run on water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breaking the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surface.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 b="0" l="5999" r="10000" t="0"/>
          <a:stretch/>
        </p:blipFill>
        <p:spPr>
          <a:xfrm>
            <a:off x="5410200" y="3429000"/>
            <a:ext cx="3048000" cy="27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04800" y="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Moderate Temperatures on Earth</a:t>
            </a:r>
          </a:p>
        </p:txBody>
      </p:sp>
      <p:grpSp>
        <p:nvGrpSpPr>
          <p:cNvPr id="186" name="Shape 186"/>
          <p:cNvGrpSpPr/>
          <p:nvPr/>
        </p:nvGrpSpPr>
        <p:grpSpPr>
          <a:xfrm>
            <a:off x="304800" y="2736849"/>
            <a:ext cx="4038599" cy="4121150"/>
            <a:chOff x="-4761" y="-4761"/>
            <a:chExt cx="4924424" cy="4121150"/>
          </a:xfrm>
        </p:grpSpPr>
        <p:grpSp>
          <p:nvGrpSpPr>
            <p:cNvPr id="187" name="Shape 187"/>
            <p:cNvGrpSpPr/>
            <p:nvPr/>
          </p:nvGrpSpPr>
          <p:grpSpPr>
            <a:xfrm>
              <a:off x="0" y="0"/>
              <a:ext cx="4914900" cy="4111624"/>
              <a:chOff x="0" y="0"/>
              <a:chExt cx="4914900" cy="4111624"/>
            </a:xfrm>
          </p:grpSpPr>
          <p:grpSp>
            <p:nvGrpSpPr>
              <p:cNvPr id="188" name="Shape 188"/>
              <p:cNvGrpSpPr/>
              <p:nvPr/>
            </p:nvGrpSpPr>
            <p:grpSpPr>
              <a:xfrm>
                <a:off x="0" y="0"/>
                <a:ext cx="4914899" cy="822324"/>
                <a:chOff x="0" y="0"/>
                <a:chExt cx="4914899" cy="822324"/>
              </a:xfrm>
            </p:grpSpPr>
            <p:sp>
              <p:nvSpPr>
                <p:cNvPr id="189" name="Shape 189"/>
                <p:cNvSpPr txBox="1"/>
                <p:nvPr/>
              </p:nvSpPr>
              <p:spPr>
                <a:xfrm>
                  <a:off x="68261" y="0"/>
                  <a:ext cx="477837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Celsius Scale</a:t>
                  </a:r>
                </a:p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at Sea Level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0" name="Shape 190"/>
                <p:cNvSpPr txBox="1"/>
                <p:nvPr/>
              </p:nvSpPr>
              <p:spPr>
                <a:xfrm>
                  <a:off x="0" y="0"/>
                  <a:ext cx="491489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91" name="Shape 191"/>
              <p:cNvGrpSpPr/>
              <p:nvPr/>
            </p:nvGrpSpPr>
            <p:grpSpPr>
              <a:xfrm>
                <a:off x="0" y="822325"/>
                <a:ext cx="1428749" cy="822324"/>
                <a:chOff x="0" y="822325"/>
                <a:chExt cx="1428749" cy="822324"/>
              </a:xfrm>
            </p:grpSpPr>
            <p:sp>
              <p:nvSpPr>
                <p:cNvPr id="192" name="Shape 192"/>
                <p:cNvSpPr txBox="1"/>
                <p:nvPr/>
              </p:nvSpPr>
              <p:spPr>
                <a:xfrm>
                  <a:off x="68261" y="822325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100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3" name="Shape 193"/>
                <p:cNvSpPr txBox="1"/>
                <p:nvPr/>
              </p:nvSpPr>
              <p:spPr>
                <a:xfrm>
                  <a:off x="0" y="822325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94" name="Shape 194"/>
              <p:cNvGrpSpPr/>
              <p:nvPr/>
            </p:nvGrpSpPr>
            <p:grpSpPr>
              <a:xfrm>
                <a:off x="1428750" y="822325"/>
                <a:ext cx="3486150" cy="822324"/>
                <a:chOff x="1428750" y="822325"/>
                <a:chExt cx="3486150" cy="822324"/>
              </a:xfrm>
            </p:grpSpPr>
            <p:sp>
              <p:nvSpPr>
                <p:cNvPr id="195" name="Shape 195"/>
                <p:cNvSpPr txBox="1"/>
                <p:nvPr/>
              </p:nvSpPr>
              <p:spPr>
                <a:xfrm>
                  <a:off x="1497012" y="822325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Water boils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6" name="Shape 196"/>
                <p:cNvSpPr txBox="1"/>
                <p:nvPr/>
              </p:nvSpPr>
              <p:spPr>
                <a:xfrm>
                  <a:off x="1428750" y="822325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97" name="Shape 197"/>
              <p:cNvGrpSpPr/>
              <p:nvPr/>
            </p:nvGrpSpPr>
            <p:grpSpPr>
              <a:xfrm>
                <a:off x="0" y="1644650"/>
                <a:ext cx="1428749" cy="822324"/>
                <a:chOff x="0" y="1644650"/>
                <a:chExt cx="1428749" cy="822324"/>
              </a:xfrm>
            </p:grpSpPr>
            <p:sp>
              <p:nvSpPr>
                <p:cNvPr id="198" name="Shape 198"/>
                <p:cNvSpPr txBox="1"/>
                <p:nvPr/>
              </p:nvSpPr>
              <p:spPr>
                <a:xfrm>
                  <a:off x="68261" y="1644650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37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9" name="Shape 199"/>
                <p:cNvSpPr txBox="1"/>
                <p:nvPr/>
              </p:nvSpPr>
              <p:spPr>
                <a:xfrm>
                  <a:off x="0" y="1644650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0" name="Shape 200"/>
              <p:cNvGrpSpPr/>
              <p:nvPr/>
            </p:nvGrpSpPr>
            <p:grpSpPr>
              <a:xfrm>
                <a:off x="1428750" y="1644650"/>
                <a:ext cx="3486150" cy="822324"/>
                <a:chOff x="1428750" y="1644650"/>
                <a:chExt cx="3486150" cy="822324"/>
              </a:xfrm>
            </p:grpSpPr>
            <p:sp>
              <p:nvSpPr>
                <p:cNvPr id="201" name="Shape 201"/>
                <p:cNvSpPr txBox="1"/>
                <p:nvPr/>
              </p:nvSpPr>
              <p:spPr>
                <a:xfrm>
                  <a:off x="1497012" y="1644650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Human body temperature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2" name="Shape 202"/>
                <p:cNvSpPr txBox="1"/>
                <p:nvPr/>
              </p:nvSpPr>
              <p:spPr>
                <a:xfrm>
                  <a:off x="1428750" y="1644650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3" name="Shape 203"/>
              <p:cNvGrpSpPr/>
              <p:nvPr/>
            </p:nvGrpSpPr>
            <p:grpSpPr>
              <a:xfrm>
                <a:off x="0" y="2466975"/>
                <a:ext cx="1428749" cy="822324"/>
                <a:chOff x="0" y="2466975"/>
                <a:chExt cx="1428749" cy="822324"/>
              </a:xfrm>
            </p:grpSpPr>
            <p:sp>
              <p:nvSpPr>
                <p:cNvPr id="204" name="Shape 204"/>
                <p:cNvSpPr txBox="1"/>
                <p:nvPr/>
              </p:nvSpPr>
              <p:spPr>
                <a:xfrm>
                  <a:off x="68261" y="2466975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23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5" name="Shape 205"/>
                <p:cNvSpPr txBox="1"/>
                <p:nvPr/>
              </p:nvSpPr>
              <p:spPr>
                <a:xfrm>
                  <a:off x="0" y="2466975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6" name="Shape 206"/>
              <p:cNvGrpSpPr/>
              <p:nvPr/>
            </p:nvGrpSpPr>
            <p:grpSpPr>
              <a:xfrm>
                <a:off x="1428750" y="2466975"/>
                <a:ext cx="3486150" cy="822324"/>
                <a:chOff x="1428750" y="2466975"/>
                <a:chExt cx="3486150" cy="822324"/>
              </a:xfrm>
            </p:grpSpPr>
            <p:sp>
              <p:nvSpPr>
                <p:cNvPr id="207" name="Shape 207"/>
                <p:cNvSpPr txBox="1"/>
                <p:nvPr/>
              </p:nvSpPr>
              <p:spPr>
                <a:xfrm>
                  <a:off x="1497012" y="2466975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Room temperature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8" name="Shape 208"/>
                <p:cNvSpPr txBox="1"/>
                <p:nvPr/>
              </p:nvSpPr>
              <p:spPr>
                <a:xfrm>
                  <a:off x="1428750" y="2466975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9" name="Shape 209"/>
              <p:cNvGrpSpPr/>
              <p:nvPr/>
            </p:nvGrpSpPr>
            <p:grpSpPr>
              <a:xfrm>
                <a:off x="0" y="3289300"/>
                <a:ext cx="1428749" cy="822324"/>
                <a:chOff x="0" y="3289300"/>
                <a:chExt cx="1428749" cy="822324"/>
              </a:xfrm>
            </p:grpSpPr>
            <p:sp>
              <p:nvSpPr>
                <p:cNvPr id="210" name="Shape 210"/>
                <p:cNvSpPr txBox="1"/>
                <p:nvPr/>
              </p:nvSpPr>
              <p:spPr>
                <a:xfrm>
                  <a:off x="68261" y="3289300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0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1" name="Shape 211"/>
                <p:cNvSpPr txBox="1"/>
                <p:nvPr/>
              </p:nvSpPr>
              <p:spPr>
                <a:xfrm>
                  <a:off x="0" y="3289300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12" name="Shape 212"/>
              <p:cNvGrpSpPr/>
              <p:nvPr/>
            </p:nvGrpSpPr>
            <p:grpSpPr>
              <a:xfrm>
                <a:off x="1428750" y="3289300"/>
                <a:ext cx="3486150" cy="822324"/>
                <a:chOff x="1428750" y="3289300"/>
                <a:chExt cx="3486150" cy="822324"/>
              </a:xfrm>
            </p:grpSpPr>
            <p:sp>
              <p:nvSpPr>
                <p:cNvPr id="213" name="Shape 213"/>
                <p:cNvSpPr txBox="1"/>
                <p:nvPr/>
              </p:nvSpPr>
              <p:spPr>
                <a:xfrm>
                  <a:off x="1497012" y="3289300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Water freezes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4" name="Shape 214"/>
                <p:cNvSpPr txBox="1"/>
                <p:nvPr/>
              </p:nvSpPr>
              <p:spPr>
                <a:xfrm>
                  <a:off x="1428750" y="3289300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sp>
          <p:nvSpPr>
            <p:cNvPr id="215" name="Shape 215"/>
            <p:cNvSpPr txBox="1"/>
            <p:nvPr/>
          </p:nvSpPr>
          <p:spPr>
            <a:xfrm>
              <a:off x="-4761" y="-4761"/>
              <a:ext cx="4924424" cy="4121150"/>
            </a:xfrm>
            <a:prstGeom prst="rect">
              <a:avLst/>
            </a:prstGeom>
            <a:noFill/>
            <a:ln cap="flat" cmpd="sng" w="11100">
              <a:solidFill>
                <a:srgbClr val="A0A0A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16" name="Shape 216"/>
          <p:cNvSpPr txBox="1"/>
          <p:nvPr/>
        </p:nvSpPr>
        <p:spPr>
          <a:xfrm>
            <a:off x="0" y="5181600"/>
            <a:ext cx="91440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307975" y="914400"/>
            <a:ext cx="8305799" cy="1570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stabilizes air temperatures by absorbing heat from warmer air and releasing heat to cooler air.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can absorb or release relatively large amounts of heat with only a slight change in its own temperature.</a:t>
            </a:r>
          </a:p>
        </p:txBody>
      </p:sp>
      <p:grpSp>
        <p:nvGrpSpPr>
          <p:cNvPr id="218" name="Shape 218"/>
          <p:cNvGrpSpPr/>
          <p:nvPr/>
        </p:nvGrpSpPr>
        <p:grpSpPr>
          <a:xfrm>
            <a:off x="4800675" y="2736849"/>
            <a:ext cx="4038520" cy="4121150"/>
            <a:chOff x="-4761" y="-4761"/>
            <a:chExt cx="4924424" cy="4121150"/>
          </a:xfrm>
        </p:grpSpPr>
        <p:grpSp>
          <p:nvGrpSpPr>
            <p:cNvPr id="219" name="Shape 219"/>
            <p:cNvGrpSpPr/>
            <p:nvPr/>
          </p:nvGrpSpPr>
          <p:grpSpPr>
            <a:xfrm>
              <a:off x="0" y="0"/>
              <a:ext cx="4914900" cy="4111624"/>
              <a:chOff x="0" y="0"/>
              <a:chExt cx="4914900" cy="4111624"/>
            </a:xfrm>
          </p:grpSpPr>
          <p:grpSp>
            <p:nvGrpSpPr>
              <p:cNvPr id="220" name="Shape 220"/>
              <p:cNvGrpSpPr/>
              <p:nvPr/>
            </p:nvGrpSpPr>
            <p:grpSpPr>
              <a:xfrm>
                <a:off x="0" y="0"/>
                <a:ext cx="4914899" cy="822324"/>
                <a:chOff x="0" y="0"/>
                <a:chExt cx="4914899" cy="822324"/>
              </a:xfrm>
            </p:grpSpPr>
            <p:sp>
              <p:nvSpPr>
                <p:cNvPr id="221" name="Shape 221"/>
                <p:cNvSpPr txBox="1"/>
                <p:nvPr/>
              </p:nvSpPr>
              <p:spPr>
                <a:xfrm>
                  <a:off x="68261" y="0"/>
                  <a:ext cx="477837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Fahrenheit Scale</a:t>
                  </a:r>
                </a:p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at Sea Level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2" name="Shape 222"/>
                <p:cNvSpPr txBox="1"/>
                <p:nvPr/>
              </p:nvSpPr>
              <p:spPr>
                <a:xfrm>
                  <a:off x="0" y="0"/>
                  <a:ext cx="491489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23" name="Shape 223"/>
              <p:cNvGrpSpPr/>
              <p:nvPr/>
            </p:nvGrpSpPr>
            <p:grpSpPr>
              <a:xfrm>
                <a:off x="0" y="822325"/>
                <a:ext cx="1428749" cy="822324"/>
                <a:chOff x="0" y="822325"/>
                <a:chExt cx="1428749" cy="822324"/>
              </a:xfrm>
            </p:grpSpPr>
            <p:sp>
              <p:nvSpPr>
                <p:cNvPr id="224" name="Shape 224"/>
                <p:cNvSpPr txBox="1"/>
                <p:nvPr/>
              </p:nvSpPr>
              <p:spPr>
                <a:xfrm>
                  <a:off x="68261" y="822325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212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5" name="Shape 225"/>
                <p:cNvSpPr txBox="1"/>
                <p:nvPr/>
              </p:nvSpPr>
              <p:spPr>
                <a:xfrm>
                  <a:off x="0" y="822325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26" name="Shape 226"/>
              <p:cNvGrpSpPr/>
              <p:nvPr/>
            </p:nvGrpSpPr>
            <p:grpSpPr>
              <a:xfrm>
                <a:off x="1428750" y="822325"/>
                <a:ext cx="3486150" cy="822324"/>
                <a:chOff x="1428750" y="822325"/>
                <a:chExt cx="3486150" cy="822324"/>
              </a:xfrm>
            </p:grpSpPr>
            <p:sp>
              <p:nvSpPr>
                <p:cNvPr id="227" name="Shape 227"/>
                <p:cNvSpPr txBox="1"/>
                <p:nvPr/>
              </p:nvSpPr>
              <p:spPr>
                <a:xfrm>
                  <a:off x="1497012" y="822325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Water boils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8" name="Shape 228"/>
                <p:cNvSpPr txBox="1"/>
                <p:nvPr/>
              </p:nvSpPr>
              <p:spPr>
                <a:xfrm>
                  <a:off x="1428750" y="822325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29" name="Shape 229"/>
              <p:cNvGrpSpPr/>
              <p:nvPr/>
            </p:nvGrpSpPr>
            <p:grpSpPr>
              <a:xfrm>
                <a:off x="0" y="1644650"/>
                <a:ext cx="1428749" cy="822324"/>
                <a:chOff x="0" y="1644650"/>
                <a:chExt cx="1428749" cy="822324"/>
              </a:xfrm>
            </p:grpSpPr>
            <p:sp>
              <p:nvSpPr>
                <p:cNvPr id="230" name="Shape 230"/>
                <p:cNvSpPr txBox="1"/>
                <p:nvPr/>
              </p:nvSpPr>
              <p:spPr>
                <a:xfrm>
                  <a:off x="68261" y="1644650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98.6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31" name="Shape 231"/>
                <p:cNvSpPr txBox="1"/>
                <p:nvPr/>
              </p:nvSpPr>
              <p:spPr>
                <a:xfrm>
                  <a:off x="0" y="1644650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32" name="Shape 232"/>
              <p:cNvGrpSpPr/>
              <p:nvPr/>
            </p:nvGrpSpPr>
            <p:grpSpPr>
              <a:xfrm>
                <a:off x="1428750" y="1644650"/>
                <a:ext cx="3486150" cy="822324"/>
                <a:chOff x="1428750" y="1644650"/>
                <a:chExt cx="3486150" cy="822324"/>
              </a:xfrm>
            </p:grpSpPr>
            <p:sp>
              <p:nvSpPr>
                <p:cNvPr id="233" name="Shape 233"/>
                <p:cNvSpPr txBox="1"/>
                <p:nvPr/>
              </p:nvSpPr>
              <p:spPr>
                <a:xfrm>
                  <a:off x="1497012" y="1644650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Human body temperature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34" name="Shape 234"/>
                <p:cNvSpPr txBox="1"/>
                <p:nvPr/>
              </p:nvSpPr>
              <p:spPr>
                <a:xfrm>
                  <a:off x="1428750" y="1644650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35" name="Shape 235"/>
              <p:cNvGrpSpPr/>
              <p:nvPr/>
            </p:nvGrpSpPr>
            <p:grpSpPr>
              <a:xfrm>
                <a:off x="0" y="2466975"/>
                <a:ext cx="1428749" cy="822324"/>
                <a:chOff x="0" y="2466975"/>
                <a:chExt cx="1428749" cy="822324"/>
              </a:xfrm>
            </p:grpSpPr>
            <p:sp>
              <p:nvSpPr>
                <p:cNvPr id="236" name="Shape 236"/>
                <p:cNvSpPr txBox="1"/>
                <p:nvPr/>
              </p:nvSpPr>
              <p:spPr>
                <a:xfrm>
                  <a:off x="68261" y="2466975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70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37" name="Shape 237"/>
                <p:cNvSpPr txBox="1"/>
                <p:nvPr/>
              </p:nvSpPr>
              <p:spPr>
                <a:xfrm>
                  <a:off x="0" y="2466975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38" name="Shape 238"/>
              <p:cNvGrpSpPr/>
              <p:nvPr/>
            </p:nvGrpSpPr>
            <p:grpSpPr>
              <a:xfrm>
                <a:off x="1428750" y="2466975"/>
                <a:ext cx="3486150" cy="822324"/>
                <a:chOff x="1428750" y="2466975"/>
                <a:chExt cx="3486150" cy="822324"/>
              </a:xfrm>
            </p:grpSpPr>
            <p:sp>
              <p:nvSpPr>
                <p:cNvPr id="239" name="Shape 239"/>
                <p:cNvSpPr txBox="1"/>
                <p:nvPr/>
              </p:nvSpPr>
              <p:spPr>
                <a:xfrm>
                  <a:off x="1497012" y="2466975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Room temperature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0" name="Shape 240"/>
                <p:cNvSpPr txBox="1"/>
                <p:nvPr/>
              </p:nvSpPr>
              <p:spPr>
                <a:xfrm>
                  <a:off x="1428750" y="2466975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41" name="Shape 241"/>
              <p:cNvGrpSpPr/>
              <p:nvPr/>
            </p:nvGrpSpPr>
            <p:grpSpPr>
              <a:xfrm>
                <a:off x="0" y="3289300"/>
                <a:ext cx="1428749" cy="822324"/>
                <a:chOff x="0" y="3289300"/>
                <a:chExt cx="1428749" cy="822324"/>
              </a:xfrm>
            </p:grpSpPr>
            <p:sp>
              <p:nvSpPr>
                <p:cNvPr id="242" name="Shape 242"/>
                <p:cNvSpPr txBox="1"/>
                <p:nvPr/>
              </p:nvSpPr>
              <p:spPr>
                <a:xfrm>
                  <a:off x="68261" y="3289300"/>
                  <a:ext cx="1292225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32</a:t>
                  </a:r>
                  <a:r>
                    <a:rPr b="1" baseline="30000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</a:t>
                  </a: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3" name="Shape 243"/>
                <p:cNvSpPr txBox="1"/>
                <p:nvPr/>
              </p:nvSpPr>
              <p:spPr>
                <a:xfrm>
                  <a:off x="0" y="3289300"/>
                  <a:ext cx="1428749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44" name="Shape 244"/>
              <p:cNvGrpSpPr/>
              <p:nvPr/>
            </p:nvGrpSpPr>
            <p:grpSpPr>
              <a:xfrm>
                <a:off x="1428750" y="3289300"/>
                <a:ext cx="3486150" cy="822324"/>
                <a:chOff x="1428750" y="3289300"/>
                <a:chExt cx="3486150" cy="822324"/>
              </a:xfrm>
            </p:grpSpPr>
            <p:sp>
              <p:nvSpPr>
                <p:cNvPr id="245" name="Shape 245"/>
                <p:cNvSpPr txBox="1"/>
                <p:nvPr/>
              </p:nvSpPr>
              <p:spPr>
                <a:xfrm>
                  <a:off x="1497012" y="3289300"/>
                  <a:ext cx="3349624" cy="8223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Water freezes</a:t>
                  </a:r>
                </a:p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2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6" name="Shape 246"/>
                <p:cNvSpPr txBox="1"/>
                <p:nvPr/>
              </p:nvSpPr>
              <p:spPr>
                <a:xfrm>
                  <a:off x="1428750" y="3289300"/>
                  <a:ext cx="3486150" cy="822324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sp>
          <p:nvSpPr>
            <p:cNvPr id="247" name="Shape 247"/>
            <p:cNvSpPr txBox="1"/>
            <p:nvPr/>
          </p:nvSpPr>
          <p:spPr>
            <a:xfrm>
              <a:off x="-4761" y="-4761"/>
              <a:ext cx="4924424" cy="4121150"/>
            </a:xfrm>
            <a:prstGeom prst="rect">
              <a:avLst/>
            </a:prstGeom>
            <a:noFill/>
            <a:ln cap="flat" cmpd="sng" w="11100">
              <a:solidFill>
                <a:srgbClr val="A0A0A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ECFF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152400" y="1828800"/>
            <a:ext cx="5791200" cy="4578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Three-fourths of the earth is covered by water.  The water serves as a large heat sink responsible for: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Prevention of temperature fluctuations that are outside the range suitable for life.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Coastal areas having a mild climate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stable marine environment</a:t>
            </a:r>
          </a:p>
        </p:txBody>
      </p:sp>
      <p:sp>
        <p:nvSpPr>
          <p:cNvPr id="253" name="Shape 253"/>
          <p:cNvSpPr txBox="1"/>
          <p:nvPr>
            <p:ph type="title"/>
          </p:nvPr>
        </p:nvSpPr>
        <p:spPr>
          <a:xfrm>
            <a:off x="6096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 Heat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amount of heat that must be absorbed or lost for  one gram of a substance to change its temperature by 1</a:t>
            </a:r>
            <a:r>
              <a:rPr b="0" baseline="3000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b="1" i="0" lang="en-US" sz="28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pic>
        <p:nvPicPr>
          <p:cNvPr descr="03-06x1-IceFishing" id="254" name="Shape 25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2667000"/>
            <a:ext cx="3429000" cy="385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