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themeOverride+xml" PartName="/ppt/theme/themeOverr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y="6858000" cx="9144000"/>
  <p:notesSz cx="6858000" cy="9144000"/>
  <p:embeddedFontLst>
    <p:embeddedFont>
      <p:font typeface="Merriweather"/>
      <p:regular r:id="rId37"/>
      <p:bold r:id="rId38"/>
      <p:italic r:id="rId39"/>
      <p:boldItalic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Merriweather-boldItalic.fntdata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Merriweather-regular.fntdata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Merriweather-italic.fntdata"/><Relationship Id="rId16" Type="http://schemas.openxmlformats.org/officeDocument/2006/relationships/slide" Target="slides/slide11.xml"/><Relationship Id="rId38" Type="http://schemas.openxmlformats.org/officeDocument/2006/relationships/font" Target="fonts/Merriweather-bold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3" name="Shape 22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9" name="Shape 22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5" name="Shape 23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" name="Shape 24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7" name="Shape 24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3" name="Shape 25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" name="Shape 25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5" name="Shape 26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1" name="Shape 27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7" name="Shape 27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3" name="Shape 28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Font typeface="Calibri"/>
              <a:buNone/>
              <a:defRPr b="1" i="0" sz="56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45720" rtl="0" algn="r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Noto Sans Symbols"/>
              <a:buNone/>
              <a:defRPr b="0" i="0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ctr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ctr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21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ctr">
              <a:spcBef>
                <a:spcPts val="360"/>
              </a:spcBef>
              <a:buClr>
                <a:schemeClr val="accent5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ctr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ctr">
              <a:spcBef>
                <a:spcPts val="320"/>
              </a:spcBef>
              <a:buClr>
                <a:schemeClr val="lt2"/>
              </a:buClr>
              <a:buFont typeface="Merriweather"/>
              <a:buNone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ctr">
              <a:spcBef>
                <a:spcPts val="280"/>
              </a:spcBef>
              <a:buClr>
                <a:schemeClr val="lt2"/>
              </a:buClr>
              <a:buFont typeface="Merriweather"/>
              <a:buNone/>
              <a:defRPr b="0" i="0" sz="1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" type="body"/>
          </p:nvPr>
        </p:nvSpPr>
        <p:spPr>
          <a:xfrm rot="5400000">
            <a:off x="2377281" y="15081"/>
            <a:ext cx="4389436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6204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1652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60655" lvl="2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27000" lvl="3" marL="1187450" marR="0" rtl="0" algn="l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34937" lvl="4" marL="1462088" marR="0" rtl="0" algn="l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 rot="5400000">
            <a:off x="5052218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 rot="5400000">
            <a:off x="861218" y="510382"/>
            <a:ext cx="5211763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6204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1652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60655" lvl="2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27000" lvl="3" marL="1187450" marR="0" rtl="0" algn="l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34937" lvl="4" marL="1462088" marR="0" rtl="0" algn="l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457200" y="1935163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6204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1652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60655" lvl="2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27000" lvl="3" marL="1187450" marR="0" rtl="0" algn="l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34937" lvl="4" marL="1462088" marR="0" rtl="0" algn="l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530352" y="1316736"/>
            <a:ext cx="7772400" cy="136245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Font typeface="Calibri"/>
              <a:buNone/>
              <a:defRPr b="1" i="0" sz="5600" u="none" cap="none" strike="noStrik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530352" y="2704664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40"/>
              </a:spcBef>
              <a:spcAft>
                <a:spcPts val="0"/>
              </a:spcAft>
              <a:buClr>
                <a:srgbClr val="0BD0D9"/>
              </a:buClr>
              <a:buFont typeface="Noto Sans Symbols"/>
              <a:buNone/>
              <a:defRPr b="0" i="0" sz="22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246062" lvl="1" marL="639763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25400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209550" lvl="3" marL="1187450" marR="0" rtl="0" algn="l">
              <a:spcBef>
                <a:spcPts val="280"/>
              </a:spcBef>
              <a:spcAft>
                <a:spcPts val="0"/>
              </a:spcAft>
              <a:buClr>
                <a:srgbClr val="0BD0D9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217487" lvl="4" marL="1462088" marR="0" rtl="0" algn="l">
              <a:spcBef>
                <a:spcPts val="280"/>
              </a:spcBef>
              <a:spcAft>
                <a:spcPts val="0"/>
              </a:spcAft>
              <a:buClr>
                <a:srgbClr val="10CF9B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lt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lt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6204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1652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65100" lvl="2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35255" lvl="3" marL="1187450" marR="0" rtl="0" algn="l">
              <a:spcBef>
                <a:spcPts val="360"/>
              </a:spcBef>
              <a:spcAft>
                <a:spcPts val="0"/>
              </a:spcAft>
              <a:buClr>
                <a:srgbClr val="0BD0D9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43193" lvl="4" marL="1462088" marR="0" rtl="0" algn="l">
              <a:spcBef>
                <a:spcPts val="360"/>
              </a:spcBef>
              <a:spcAft>
                <a:spcPts val="0"/>
              </a:spcAft>
              <a:buClr>
                <a:srgbClr val="10CF9B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6204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1652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65100" lvl="2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35255" lvl="3" marL="1187450" marR="0" rtl="0" algn="l">
              <a:spcBef>
                <a:spcPts val="360"/>
              </a:spcBef>
              <a:spcAft>
                <a:spcPts val="0"/>
              </a:spcAft>
              <a:buClr>
                <a:srgbClr val="0BD0D9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43193" lvl="4" marL="1462088" marR="0" rtl="0" algn="l">
              <a:spcBef>
                <a:spcPts val="360"/>
              </a:spcBef>
              <a:spcAft>
                <a:spcPts val="0"/>
              </a:spcAft>
              <a:buClr>
                <a:srgbClr val="10CF9B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57200" y="1855248"/>
            <a:ext cx="4040187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Font typeface="Noto Sans Symbols"/>
              <a:buNone/>
              <a:defRPr b="1" i="0" sz="2400" u="none" cap="none" strike="noStrike">
                <a:solidFill>
                  <a:schemeClr val="dk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246062" lvl="1" marL="63976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25400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209550" lvl="3" marL="1187450" marR="0" rtl="0" algn="l">
              <a:spcBef>
                <a:spcPts val="320"/>
              </a:spcBef>
              <a:spcAft>
                <a:spcPts val="0"/>
              </a:spcAft>
              <a:buClr>
                <a:srgbClr val="0BD0D9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217487" lvl="4" marL="1462088" marR="0" rtl="0" algn="l">
              <a:spcBef>
                <a:spcPts val="320"/>
              </a:spcBef>
              <a:spcAft>
                <a:spcPts val="0"/>
              </a:spcAft>
              <a:buClr>
                <a:srgbClr val="10CF9B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2" type="body"/>
          </p:nvPr>
        </p:nvSpPr>
        <p:spPr>
          <a:xfrm>
            <a:off x="4645025" y="1859757"/>
            <a:ext cx="4041774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Font typeface="Noto Sans Symbols"/>
              <a:buNone/>
              <a:defRPr b="1" i="0" sz="2400" u="none" cap="none" strike="noStrike">
                <a:solidFill>
                  <a:schemeClr val="dk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246062" lvl="1" marL="63976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25400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209550" lvl="3" marL="1187450" marR="0" rtl="0" algn="l">
              <a:spcBef>
                <a:spcPts val="320"/>
              </a:spcBef>
              <a:spcAft>
                <a:spcPts val="0"/>
              </a:spcAft>
              <a:buClr>
                <a:srgbClr val="0BD0D9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217487" lvl="4" marL="1462088" marR="0" rtl="0" algn="l">
              <a:spcBef>
                <a:spcPts val="320"/>
              </a:spcBef>
              <a:spcAft>
                <a:spcPts val="0"/>
              </a:spcAft>
              <a:buClr>
                <a:srgbClr val="10CF9B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3" type="body"/>
          </p:nvPr>
        </p:nvSpPr>
        <p:spPr>
          <a:xfrm>
            <a:off x="457200" y="2514600"/>
            <a:ext cx="4040187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0335" lvl="0" marL="273050" marR="0" rtl="0" algn="l">
              <a:spcBef>
                <a:spcPts val="44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38112" lvl="1" marL="63976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7399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43510" lvl="3" marL="1187450" marR="0" rtl="0" algn="l">
              <a:spcBef>
                <a:spcPts val="320"/>
              </a:spcBef>
              <a:spcAft>
                <a:spcPts val="0"/>
              </a:spcAft>
              <a:buClr>
                <a:srgbClr val="0BD0D9"/>
              </a:buClr>
              <a:buSzPct val="64999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51448" lvl="4" marL="1462088" marR="0" rtl="0" algn="l">
              <a:spcBef>
                <a:spcPts val="320"/>
              </a:spcBef>
              <a:spcAft>
                <a:spcPts val="0"/>
              </a:spcAft>
              <a:buClr>
                <a:srgbClr val="10CF9B"/>
              </a:buClr>
              <a:buSzPct val="64999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4" type="body"/>
          </p:nvPr>
        </p:nvSpPr>
        <p:spPr>
          <a:xfrm>
            <a:off x="4645025" y="2514600"/>
            <a:ext cx="4041774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0335" lvl="0" marL="273050" marR="0" rtl="0" algn="l">
              <a:spcBef>
                <a:spcPts val="44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38112" lvl="1" marL="63976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7399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43510" lvl="3" marL="1187450" marR="0" rtl="0" algn="l">
              <a:spcBef>
                <a:spcPts val="320"/>
              </a:spcBef>
              <a:spcAft>
                <a:spcPts val="0"/>
              </a:spcAft>
              <a:buClr>
                <a:srgbClr val="0BD0D9"/>
              </a:buClr>
              <a:buSzPct val="64999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51448" lvl="4" marL="1462088" marR="0" rtl="0" algn="l">
              <a:spcBef>
                <a:spcPts val="320"/>
              </a:spcBef>
              <a:spcAft>
                <a:spcPts val="0"/>
              </a:spcAft>
              <a:buClr>
                <a:srgbClr val="10CF9B"/>
              </a:buClr>
              <a:buSzPct val="64999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200" y="70408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685800" y="514352"/>
            <a:ext cx="2743199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  <a:defRPr b="0" i="0" sz="2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1676400"/>
            <a:ext cx="2743199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rgbClr val="0BD0D9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4762" lvl="1" marL="639763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6350" lvl="3" marL="1187450" marR="0" rtl="0" algn="l">
              <a:spcBef>
                <a:spcPts val="180"/>
              </a:spcBef>
              <a:spcAft>
                <a:spcPts val="0"/>
              </a:spcAft>
              <a:buClr>
                <a:srgbClr val="0BD0D9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587" lvl="4" marL="1462088" marR="0" rtl="0" algn="l">
              <a:spcBef>
                <a:spcPts val="180"/>
              </a:spcBef>
              <a:spcAft>
                <a:spcPts val="0"/>
              </a:spcAft>
              <a:buClr>
                <a:srgbClr val="10CF9B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04140" lvl="0" marL="273050" marR="0" rtl="0" algn="l">
              <a:spcBef>
                <a:spcPts val="56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  <a:defRPr b="0" i="0" sz="2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05727" lvl="1" marL="639763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47319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27000" lvl="3" marL="1187450" marR="0" rtl="0" algn="l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43193" lvl="4" marL="1462088" marR="0" rtl="0" algn="l">
              <a:spcBef>
                <a:spcPts val="360"/>
              </a:spcBef>
              <a:spcAft>
                <a:spcPts val="0"/>
              </a:spcAft>
              <a:buClr>
                <a:srgbClr val="10CF9B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 flipH="1" rot="-10380000">
            <a:off x="3165475" y="1108074"/>
            <a:ext cx="5257800" cy="4114799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/>
          <p:nvPr/>
        </p:nvSpPr>
        <p:spPr>
          <a:xfrm flipH="1" rot="-10380000">
            <a:off x="8004175" y="5359399"/>
            <a:ext cx="155574" cy="155574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Shape 80"/>
          <p:cNvSpPr/>
          <p:nvPr/>
        </p:nvSpPr>
        <p:spPr>
          <a:xfrm flipH="1" rot="10800000">
            <a:off x="-9525" y="5816599"/>
            <a:ext cx="9163049" cy="1041400"/>
          </a:xfrm>
          <a:custGeom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1" name="Shape 81"/>
          <p:cNvSpPr/>
          <p:nvPr/>
        </p:nvSpPr>
        <p:spPr>
          <a:xfrm flipH="1" rot="10800000">
            <a:off x="4381500" y="6219825"/>
            <a:ext cx="4762499" cy="638174"/>
          </a:xfrm>
          <a:custGeom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2" name="Shape 82"/>
          <p:cNvSpPr txBox="1"/>
          <p:nvPr>
            <p:ph type="title"/>
          </p:nvPr>
        </p:nvSpPr>
        <p:spPr>
          <a:xfrm>
            <a:off x="609600" y="1176995"/>
            <a:ext cx="2212848" cy="158262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  <a:defRPr b="1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09600" y="2828784"/>
            <a:ext cx="2209799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50"/>
              </a:spcBef>
              <a:spcAft>
                <a:spcPts val="0"/>
              </a:spcAft>
              <a:buClr>
                <a:srgbClr val="0BD0D9"/>
              </a:buClr>
              <a:buFont typeface="Noto Sans Symbols"/>
              <a:buNone/>
              <a:defRPr b="0" i="0" sz="13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81293" lvl="1" marL="639763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20955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b="0" i="0" sz="1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72402" lvl="3" marL="1187450" marR="0" rtl="0" algn="l">
              <a:spcBef>
                <a:spcPts val="180"/>
              </a:spcBef>
              <a:spcAft>
                <a:spcPts val="0"/>
              </a:spcAft>
              <a:buClr>
                <a:srgbClr val="0BD0D9"/>
              </a:buClr>
              <a:buSzPct val="64999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80340" lvl="4" marL="1462088" marR="0" rtl="0" algn="l">
              <a:spcBef>
                <a:spcPts val="180"/>
              </a:spcBef>
              <a:spcAft>
                <a:spcPts val="0"/>
              </a:spcAft>
              <a:buClr>
                <a:srgbClr val="10CF9B"/>
              </a:buClr>
              <a:buSzPct val="64999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84" name="Shape 84"/>
          <p:cNvSpPr/>
          <p:nvPr>
            <p:ph idx="2" type="pic"/>
          </p:nvPr>
        </p:nvSpPr>
        <p:spPr>
          <a:xfrm rot="420000">
            <a:off x="3485792" y="1199516"/>
            <a:ext cx="4617719" cy="3931919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rgbClr val="0BD0D9"/>
              </a:buClr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1652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60655" lvl="2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27000" lvl="3" marL="1187450" marR="0" rtl="0" algn="l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34937" lvl="4" marL="1462088" marR="0" rtl="0" algn="l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077200" y="6356350"/>
            <a:ext cx="609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01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-9525" y="-7937"/>
            <a:ext cx="9163049" cy="1041400"/>
          </a:xfrm>
          <a:custGeom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" name="Shape 7"/>
          <p:cNvSpPr/>
          <p:nvPr/>
        </p:nvSpPr>
        <p:spPr>
          <a:xfrm>
            <a:off x="4381500" y="-7937"/>
            <a:ext cx="4762499" cy="638175"/>
          </a:xfrm>
          <a:custGeom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" name="Shape 8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body"/>
          </p:nvPr>
        </p:nvSpPr>
        <p:spPr>
          <a:xfrm>
            <a:off x="457200" y="1935163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6204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1652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60655" lvl="2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27000" lvl="3" marL="1187450" marR="0" rtl="0" algn="l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34937" lvl="4" marL="1462088" marR="0" rtl="0" algn="l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lt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lt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  <p:grpSp>
        <p:nvGrpSpPr>
          <p:cNvPr id="13" name="Shape 13"/>
          <p:cNvGrpSpPr/>
          <p:nvPr/>
        </p:nvGrpSpPr>
        <p:grpSpPr>
          <a:xfrm>
            <a:off x="-29326" y="-14808"/>
            <a:ext cx="9198220" cy="1083716"/>
            <a:chOff x="-29322" y="-1971"/>
            <a:chExt cx="9198255" cy="1086266"/>
          </a:xfrm>
        </p:grpSpPr>
        <p:sp>
          <p:nvSpPr>
            <p:cNvPr id="14" name="Shape 14"/>
            <p:cNvSpPr/>
            <p:nvPr/>
          </p:nvSpPr>
          <p:spPr>
            <a:xfrm rot="-164308">
              <a:off x="-19044" y="216549"/>
              <a:ext cx="9163050" cy="649223"/>
            </a:xfrm>
            <a:custGeom>
              <a:pathLst>
                <a:path extrusionOk="0" h="120000" w="120000">
                  <a:moveTo>
                    <a:pt x="0" y="109876"/>
                  </a:moveTo>
                  <a:cubicBezTo>
                    <a:pt x="5862" y="83943"/>
                    <a:pt x="19189" y="31279"/>
                    <a:pt x="33430" y="32075"/>
                  </a:cubicBezTo>
                  <a:cubicBezTo>
                    <a:pt x="47671" y="32872"/>
                    <a:pt x="71018" y="120000"/>
                    <a:pt x="85446" y="114654"/>
                  </a:cubicBezTo>
                  <a:cubicBezTo>
                    <a:pt x="99875" y="109308"/>
                    <a:pt x="112806" y="23886"/>
                    <a:pt x="120000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 rot="-164308">
              <a:off x="-14309" y="290002"/>
              <a:ext cx="9175812" cy="530351"/>
            </a:xfrm>
            <a:custGeom>
              <a:pathLst>
                <a:path extrusionOk="0" h="120000" w="120000">
                  <a:moveTo>
                    <a:pt x="0" y="102857"/>
                  </a:moveTo>
                  <a:cubicBezTo>
                    <a:pt x="5681" y="90913"/>
                    <a:pt x="19791" y="30070"/>
                    <a:pt x="34089" y="32037"/>
                  </a:cubicBezTo>
                  <a:cubicBezTo>
                    <a:pt x="48387" y="34004"/>
                    <a:pt x="71467" y="120000"/>
                    <a:pt x="85785" y="114660"/>
                  </a:cubicBezTo>
                  <a:cubicBezTo>
                    <a:pt x="100104" y="109320"/>
                    <a:pt x="112882" y="23887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-9525" y="-7937"/>
            <a:ext cx="9163049" cy="1041400"/>
          </a:xfrm>
          <a:custGeom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4381500" y="-7937"/>
            <a:ext cx="4762499" cy="638175"/>
          </a:xfrm>
          <a:custGeom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1935163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6204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11652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160655" lvl="2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127000" lvl="3" marL="1187450" marR="0" rtl="0" algn="l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134937" lvl="4" marL="1462088" marR="0" rtl="0" algn="l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</a:p>
        </p:txBody>
      </p:sp>
      <p:grpSp>
        <p:nvGrpSpPr>
          <p:cNvPr id="30" name="Shape 30"/>
          <p:cNvGrpSpPr/>
          <p:nvPr/>
        </p:nvGrpSpPr>
        <p:grpSpPr>
          <a:xfrm>
            <a:off x="-29326" y="-14808"/>
            <a:ext cx="9198220" cy="1083716"/>
            <a:chOff x="-29322" y="-1971"/>
            <a:chExt cx="9198255" cy="1086266"/>
          </a:xfrm>
        </p:grpSpPr>
        <p:sp>
          <p:nvSpPr>
            <p:cNvPr id="31" name="Shape 31"/>
            <p:cNvSpPr/>
            <p:nvPr/>
          </p:nvSpPr>
          <p:spPr>
            <a:xfrm rot="-164308">
              <a:off x="-19044" y="216549"/>
              <a:ext cx="9163050" cy="649223"/>
            </a:xfrm>
            <a:custGeom>
              <a:pathLst>
                <a:path extrusionOk="0" h="120000" w="120000">
                  <a:moveTo>
                    <a:pt x="0" y="109876"/>
                  </a:moveTo>
                  <a:cubicBezTo>
                    <a:pt x="5862" y="83943"/>
                    <a:pt x="19189" y="31279"/>
                    <a:pt x="33430" y="32075"/>
                  </a:cubicBezTo>
                  <a:cubicBezTo>
                    <a:pt x="47671" y="32872"/>
                    <a:pt x="71018" y="120000"/>
                    <a:pt x="85446" y="114654"/>
                  </a:cubicBezTo>
                  <a:cubicBezTo>
                    <a:pt x="99875" y="109308"/>
                    <a:pt x="112806" y="23886"/>
                    <a:pt x="120000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 rot="-164308">
              <a:off x="-14309" y="290002"/>
              <a:ext cx="9175812" cy="530351"/>
            </a:xfrm>
            <a:custGeom>
              <a:pathLst>
                <a:path extrusionOk="0" h="120000" w="120000">
                  <a:moveTo>
                    <a:pt x="0" y="102857"/>
                  </a:moveTo>
                  <a:cubicBezTo>
                    <a:pt x="5681" y="90913"/>
                    <a:pt x="19791" y="30070"/>
                    <a:pt x="34089" y="32037"/>
                  </a:cubicBezTo>
                  <a:cubicBezTo>
                    <a:pt x="48387" y="34004"/>
                    <a:pt x="71467" y="120000"/>
                    <a:pt x="85785" y="114660"/>
                  </a:cubicBezTo>
                  <a:cubicBezTo>
                    <a:pt x="100104" y="109320"/>
                    <a:pt x="112882" y="23887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youtube.com/watch?v=UGqZsSuG7ao" TargetMode="External"/><Relationship Id="rId4" Type="http://schemas.openxmlformats.org/officeDocument/2006/relationships/hyperlink" Target="https://www.youtube.com/watch?v=yy7zUBhmhkM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serc.carleton.edu/eslabs/weather/2a.html" TargetMode="External"/><Relationship Id="rId4" Type="http://schemas.openxmlformats.org/officeDocument/2006/relationships/hyperlink" Target="https://www.youtube.com/watch?v=b2F7TVdbV_E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jobs.aol.com/videos/career-advice/arsenic-found-in-schools-water-supply/518295268/" TargetMode="External"/><Relationship Id="rId4" Type="http://schemas.openxmlformats.org/officeDocument/2006/relationships/hyperlink" Target="https://www.youtube.com/watch?v=pPWLk-0cDb0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ww.youtube.com/watch?v=RGfNc8vWPIA" TargetMode="External"/><Relationship Id="rId4" Type="http://schemas.openxmlformats.org/officeDocument/2006/relationships/hyperlink" Target="https://www.youtube.com/watch?v=TtOQda0aKIc" TargetMode="External"/><Relationship Id="rId5" Type="http://schemas.openxmlformats.org/officeDocument/2006/relationships/hyperlink" Target="https://www.youtube.com/watch?v=TtOQda0aKIc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2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3.gif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www.youtube.com/watch?v=uderLDWg1GY" TargetMode="External"/><Relationship Id="rId4" Type="http://schemas.openxmlformats.org/officeDocument/2006/relationships/image" Target="../media/image0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www.youtube.com/watch?v=KLSZ3DH_qaU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www.youtube.com/watch?v=CUTcE403FJs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www.youtube.com/watch?v=lgLIMaZAJj0" TargetMode="External"/><Relationship Id="rId4" Type="http://schemas.openxmlformats.org/officeDocument/2006/relationships/hyperlink" Target="https://www.youtube.com/watch?v=lgLIMaZAJj0" TargetMode="External"/><Relationship Id="rId5" Type="http://schemas.openxmlformats.org/officeDocument/2006/relationships/hyperlink" Target="https://www.youtube.com/watch?v=y6pwQemGb34" TargetMode="External"/><Relationship Id="rId6" Type="http://schemas.openxmlformats.org/officeDocument/2006/relationships/hyperlink" Target="https://www.youtube.com/watch?v=lgLIMaZAJj0" TargetMode="External"/><Relationship Id="rId7" Type="http://schemas.openxmlformats.org/officeDocument/2006/relationships/hyperlink" Target="https://www.youtube.com/watch?v=lgLIMaZAJj0" TargetMode="External"/><Relationship Id="rId8" Type="http://schemas.openxmlformats.org/officeDocument/2006/relationships/hyperlink" Target="https://www.youtube.com/watch?v=WfGMYdalClU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s://www.youtube.com/watch?v=PrQdBx-lgNw" TargetMode="Externa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s://www.youtube.com/watch?v=kBQK-tKQIq8" TargetMode="Externa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www.youtube.com/watch?v=EWnwCbSQMC0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P3PHjIly2N0" TargetMode="Externa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s://www.youtube.com/watch?v=A7hfQ8mTVrU" TargetMode="External"/><Relationship Id="rId4" Type="http://schemas.openxmlformats.org/officeDocument/2006/relationships/hyperlink" Target="https://www.youtube.com/watch?v=-CyLiPEnUb0" TargetMode="External"/><Relationship Id="rId5" Type="http://schemas.openxmlformats.org/officeDocument/2006/relationships/hyperlink" Target="https://www.youtube.com/watch?v=PU06GuQ7svA" TargetMode="Externa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s://www.youtube.com/watch?v=2_mc2J6ObZY" TargetMode="External"/><Relationship Id="rId4" Type="http://schemas.openxmlformats.org/officeDocument/2006/relationships/hyperlink" Target="https://www.youtube.com/watch?v=2_mc2J6ObZY" TargetMode="External"/><Relationship Id="rId5" Type="http://schemas.openxmlformats.org/officeDocument/2006/relationships/hyperlink" Target="https://www.youtube.com/watch?v=2_mc2J6ObZY" TargetMode="External"/><Relationship Id="rId6" Type="http://schemas.openxmlformats.org/officeDocument/2006/relationships/hyperlink" Target="https://www.youtube.com/watch?v=hsrVF-DVFz4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youtube.com/watch?v=DHbyBN9_iow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ctrTitle"/>
          </p:nvPr>
        </p:nvSpPr>
        <p:spPr>
          <a:xfrm>
            <a:off x="533400" y="3048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18275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ct val="25000"/>
              <a:buFont typeface="Calibri"/>
              <a:buNone/>
            </a:pPr>
            <a:r>
              <a:rPr b="1" i="0" lang="en-US" sz="56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  <a:t>Water Quality</a:t>
            </a:r>
          </a:p>
        </p:txBody>
      </p:sp>
      <p:sp>
        <p:nvSpPr>
          <p:cNvPr id="105" name="Shape 105"/>
          <p:cNvSpPr txBox="1"/>
          <p:nvPr>
            <p:ph idx="1" type="subTitle"/>
          </p:nvPr>
        </p:nvSpPr>
        <p:spPr>
          <a:xfrm>
            <a:off x="533400" y="2057400"/>
            <a:ext cx="7854949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18275" tIns="4570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ans Symbols"/>
              <a:buNone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8.E.1.3</a:t>
            </a:r>
          </a:p>
          <a:p>
            <a:pPr indent="0" lvl="0" marL="0" marR="0" rtl="0" algn="r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ans Symbols"/>
              <a:buNone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Predict the safety and potability of water supplies in North Carolina based on physical and biological factors, including:</a:t>
            </a:r>
          </a:p>
          <a:p>
            <a:pPr indent="0" lvl="0" marL="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Temperature</a:t>
            </a:r>
          </a:p>
          <a:p>
            <a:pPr indent="0" lvl="0" marL="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Dissolved Oxygen</a:t>
            </a:r>
          </a:p>
          <a:p>
            <a:pPr indent="0" lvl="0" marL="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pH</a:t>
            </a:r>
          </a:p>
          <a:p>
            <a:pPr indent="0" lvl="0" marL="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Nitrates and Phosphates</a:t>
            </a:r>
          </a:p>
          <a:p>
            <a:pPr indent="0" lvl="0" marL="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Turbidity</a:t>
            </a:r>
          </a:p>
          <a:p>
            <a:pPr indent="0" lvl="0" marL="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Bio-indicators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Biological Indicators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457200" y="1935163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1" i="0" lang="en-US" sz="2600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Eutrophication</a:t>
            </a:r>
          </a:p>
          <a:p>
            <a:pPr indent="-254000" lvl="2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1" lang="en-US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Rich in organic and mineral nutrients and supporting an abundant plant life which, in the process of decaying, depletes the oxygen supply for animal life</a:t>
            </a:r>
          </a:p>
          <a:p>
            <a:pPr indent="-254000" lvl="2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None/>
            </a:pPr>
            <a:r>
              <a:t/>
            </a:r>
            <a:endParaRPr b="1" i="1" sz="2100" u="sng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54000" lvl="2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None/>
            </a:pPr>
            <a:r>
              <a:t/>
            </a:r>
            <a:endParaRPr b="1" i="1" sz="2100" u="sng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73050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1" i="1" lang="en-US" sz="2600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Eutrophication Animation</a:t>
            </a:r>
          </a:p>
          <a:p>
            <a:pPr indent="-273050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None/>
            </a:pPr>
            <a:r>
              <a:t/>
            </a:r>
            <a:endParaRPr b="1" i="1" sz="2600" u="sng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73050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1" i="1" lang="en-US" sz="2600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4"/>
              </a:rPr>
              <a:t>Harry Potter and the Eutrophication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Standards for Analyzing Results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152400" y="2286000"/>
            <a:ext cx="8610599" cy="3475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1" i="0" lang="en-US" sz="2600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Potable Water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1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Water safe enough for drinking and food preparation</a:t>
            </a:r>
          </a:p>
          <a:p>
            <a:pPr indent="-273050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Each state sets their own acceptable levels of water quality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Scientists then monitor the levels to compare the results</a:t>
            </a:r>
          </a:p>
          <a:p>
            <a:pPr indent="-273050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By monitoring the water quality, scientists can work on ways to solve any problem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18275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ct val="25000"/>
              <a:buFont typeface="Calibri"/>
              <a:buNone/>
            </a:pPr>
            <a:r>
              <a:rPr b="1" i="0" lang="en-US" sz="56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  <a:t>Water Pollution</a:t>
            </a:r>
          </a:p>
        </p:txBody>
      </p:sp>
      <p:sp>
        <p:nvSpPr>
          <p:cNvPr id="171" name="Shape 171"/>
          <p:cNvSpPr txBox="1"/>
          <p:nvPr>
            <p:ph idx="1" type="subTitle"/>
          </p:nvPr>
        </p:nvSpPr>
        <p:spPr>
          <a:xfrm>
            <a:off x="533400" y="3228975"/>
            <a:ext cx="785494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1827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ans Symbols"/>
              <a:buNone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8.E.1.4</a:t>
            </a:r>
          </a:p>
          <a:p>
            <a:pPr indent="0" lvl="0" marL="0" marR="0" rtl="0" algn="r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ans Symbols"/>
              <a:buNone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Conclude that the good health of humans requires:</a:t>
            </a:r>
          </a:p>
          <a:p>
            <a:pPr indent="0" lvl="0" marL="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Monitoring of the hydrosphere</a:t>
            </a:r>
          </a:p>
          <a:p>
            <a:pPr indent="0" lvl="0" marL="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Water quality standards</a:t>
            </a:r>
          </a:p>
          <a:p>
            <a:pPr indent="0" lvl="0" marL="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Methods of water treatment</a:t>
            </a:r>
          </a:p>
          <a:p>
            <a:pPr indent="0" lvl="0" marL="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Maintaining safe water quality</a:t>
            </a:r>
          </a:p>
          <a:p>
            <a:pPr indent="0" lvl="0" marL="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Stewardship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Hydrologic System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457200" y="1935163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1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Hydrologic System</a:t>
            </a:r>
          </a:p>
          <a:p>
            <a:pPr indent="-246062" lvl="1" marL="639763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1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 system of interrelated components, including the processes of precipitation, evaporation, transpiration, infiltration, groundwater flow, streamflow, etc., in addition to those structures and devices that are used to manage the system.</a:t>
            </a:r>
          </a:p>
          <a:p>
            <a:pPr indent="-246062" lvl="1" marL="639763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1" lang="en-US" sz="2400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Weather Video</a:t>
            </a:r>
          </a:p>
          <a:p>
            <a:pPr indent="-273050" lvl="0" marL="2730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1" i="0" lang="en-US" sz="2600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Stewardship</a:t>
            </a:r>
          </a:p>
          <a:p>
            <a:pPr indent="-246062" lvl="1" marL="639763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1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 responsible planning and management of resources; following practices that protect Earth’s resources</a:t>
            </a: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</a:p>
          <a:p>
            <a:pPr indent="-246062" lvl="1" marL="639763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4"/>
              </a:rPr>
              <a:t>Corporate Stewardship</a:t>
            </a: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</a:p>
          <a:p>
            <a:pPr indent="-254000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(SAS Curriculum Corporation)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Pollution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457200" y="1935163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 prevailing thought for many years is that there would always be a supply of clean water.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People dumped chemicals and waste into the water supply hoping it would wash out to see where it would not cause any problems</a:t>
            </a:r>
          </a:p>
          <a:p>
            <a:pPr indent="-273050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Pollution is a release of an unwanted substance into the environment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1" i="0" lang="en-US" sz="2400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Pollutant</a:t>
            </a:r>
          </a:p>
          <a:p>
            <a:pPr indent="-254000" lvl="2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1" lang="en-US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Any substance that can harm the environment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Pollution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457200" y="1935163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Pollutants include: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Toxic chemicals</a:t>
            </a:r>
          </a:p>
          <a:p>
            <a:pPr indent="-254000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1" i="0" lang="en-US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Arsenic</a:t>
            </a:r>
          </a:p>
          <a:p>
            <a:pPr indent="-210819" lvl="3" marL="118872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64999"/>
              <a:buFont typeface="Noto Sans Symbols"/>
              <a:buChar char="●"/>
            </a:pPr>
            <a:r>
              <a:rPr b="0" i="1" lang="en-US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 poisonous chemical that is used especially to kill insects and weeds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Fertilizers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Pesticides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Human and animal waste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They run off the land into rivers, lakes, and oceans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Arsenic in Schools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4"/>
              </a:rPr>
              <a:t>Pollution in our back yard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Pollution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1143000" y="2209800"/>
            <a:ext cx="6400799" cy="3475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0" i="0" lang="en-US" sz="2600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Dirty Water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 song about the water in Boston</a:t>
            </a:r>
          </a:p>
          <a:p>
            <a:pPr indent="-273050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None/>
            </a:pPr>
            <a:r>
              <a:t/>
            </a:r>
            <a:endParaRPr b="0" i="0" sz="2600" u="sng" cap="none" strike="noStrike">
              <a:solidFill>
                <a:schemeClr val="hlink"/>
              </a:solidFill>
              <a:latin typeface="Merriweather"/>
              <a:ea typeface="Merriweather"/>
              <a:cs typeface="Merriweather"/>
              <a:sym typeface="Merriweather"/>
              <a:hlinkClick r:id="rId4"/>
            </a:endParaRPr>
          </a:p>
          <a:p>
            <a:pPr indent="-273050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0" i="0" lang="en-US" sz="2600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5"/>
              </a:rPr>
              <a:t>New York Dirty Water Video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 problem is global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Sources of Water Pollution</a:t>
            </a: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457200" y="1935163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1" i="0" lang="en-US" sz="2600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Point-source pollution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1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Pollution that comes from a single site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Examples:</a:t>
            </a:r>
          </a:p>
          <a:p>
            <a:pPr indent="-254000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Oil spilling from a supertanker</a:t>
            </a:r>
          </a:p>
          <a:p>
            <a:pPr indent="-254000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Waste spilling from a drainpipe into a river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1" i="0" lang="en-US" sz="2600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Non-point-source pollution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1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Pollution that comes from many places or an unidentified source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Examples:</a:t>
            </a:r>
          </a:p>
          <a:p>
            <a:pPr indent="-254000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Fertilizers</a:t>
            </a:r>
          </a:p>
          <a:p>
            <a:pPr indent="-254000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Animal waste</a:t>
            </a:r>
            <a:r>
              <a:rPr b="1" i="0" lang="en-US" sz="2100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</a:p>
        </p:txBody>
      </p:sp>
      <p:pic>
        <p:nvPicPr>
          <p:cNvPr id="202" name="Shape 20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228600"/>
            <a:ext cx="7096125" cy="643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Shape 20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1828800"/>
            <a:ext cx="8388349" cy="38560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Nutrients and Water Pollution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457200" y="1935163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In order to give plants additional nutrients, people add nutrient-rich fertilizers to the soil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Excess nutrients flow into the water supply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214" name="Shape 21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" y="3322637"/>
            <a:ext cx="7239000" cy="30305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4294967295" type="title"/>
          </p:nvPr>
        </p:nvSpPr>
        <p:spPr>
          <a:xfrm>
            <a:off x="457200" y="6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Water Quality</a:t>
            </a:r>
          </a:p>
        </p:txBody>
      </p:sp>
      <p:sp>
        <p:nvSpPr>
          <p:cNvPr id="111" name="Shape 111"/>
          <p:cNvSpPr txBox="1"/>
          <p:nvPr>
            <p:ph idx="4294967295" type="body"/>
          </p:nvPr>
        </p:nvSpPr>
        <p:spPr>
          <a:xfrm>
            <a:off x="1066800" y="2057400"/>
            <a:ext cx="76961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Scientists use many instruments to check water quality</a:t>
            </a:r>
          </a:p>
          <a:p>
            <a:pPr indent="-246062" lvl="1" marL="639763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Thermometers</a:t>
            </a:r>
          </a:p>
          <a:p>
            <a:pPr indent="-246062" lvl="1" marL="639763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Water meters</a:t>
            </a:r>
          </a:p>
          <a:p>
            <a:pPr indent="-273050" lvl="0" marL="2730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They look for various indicators</a:t>
            </a:r>
          </a:p>
          <a:p>
            <a:pPr indent="-246062" lvl="1" marL="639763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Amount of substances dissolved in the water</a:t>
            </a:r>
          </a:p>
          <a:p>
            <a:pPr indent="-254000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1" i="0" lang="en-US" sz="2100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Aeration</a:t>
            </a:r>
          </a:p>
          <a:p>
            <a:pPr indent="-209550" lvl="3" marL="11874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ct val="64999"/>
              <a:buFont typeface="Noto Sans Symbols"/>
              <a:buChar char="●"/>
            </a:pPr>
            <a:r>
              <a:rPr b="0" i="1" lang="en-US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 process by which air is circulated through, mixed with or dissolved in water.</a:t>
            </a:r>
          </a:p>
          <a:p>
            <a:pPr indent="-246062" lvl="1" marL="639763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Temperature of the water</a:t>
            </a:r>
          </a:p>
          <a:p>
            <a:pPr indent="-246062" lvl="1" marL="639763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Organisms that live in the water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Nutrients and Water Pollution</a:t>
            </a:r>
          </a:p>
        </p:txBody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457200" y="1935163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1" i="0" lang="en-US" sz="2600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Fertilizer</a:t>
            </a: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is made of two nutrients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1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Any material that is applied to soil or plant tissues to supply nutrients essential to the growth of plants.</a:t>
            </a:r>
          </a:p>
          <a:p>
            <a:pPr indent="-254000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Phosphates</a:t>
            </a:r>
          </a:p>
          <a:p>
            <a:pPr indent="-254000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Nitrates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Too much of either one can create an </a:t>
            </a:r>
            <a:r>
              <a:rPr b="1" i="0" lang="en-US" sz="2600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algal bloom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1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Extremely rapid growth of algae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Some of this algae can harm other organisms</a:t>
            </a:r>
          </a:p>
          <a:p>
            <a:pPr indent="-254000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Pfiesteria is a local type of algae that is harmful</a:t>
            </a:r>
          </a:p>
          <a:p>
            <a:pPr indent="-254000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North Carolina Fish Kill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Nutrients and Water Pollution</a:t>
            </a:r>
          </a:p>
        </p:txBody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457200" y="1935163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Excess nutrients decreases the oxygen levels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When algae and other aquatic plants grow, they use up all of the resources and begin to die off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Decomposers then use up more oxygen while breaking down the remains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With even less oxygen in the water for fish:</a:t>
            </a:r>
          </a:p>
          <a:p>
            <a:pPr indent="-254000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They get sick</a:t>
            </a:r>
          </a:p>
          <a:p>
            <a:pPr indent="-254000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They die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This creates an area known as a </a:t>
            </a:r>
            <a:r>
              <a:rPr b="1" i="0" lang="en-US" sz="2400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Dead Zone</a:t>
            </a:r>
          </a:p>
          <a:p>
            <a:pPr indent="-254000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1" lang="en-US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Lack of oxygen in a region where few organisms can live	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Dead Zone Video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Pollution of Groundwater</a:t>
            </a:r>
          </a:p>
        </p:txBody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457200" y="1935163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4208"/>
              <a:buFont typeface="Noto Sans Symbols"/>
              <a:buChar char="●"/>
            </a:pPr>
            <a:r>
              <a:rPr b="0" i="0" lang="en-US" sz="238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Rain is a major cause of pollution</a:t>
            </a:r>
          </a:p>
          <a:p>
            <a:pPr indent="-259080" lvl="1" marL="640080" marR="0" rtl="0" algn="l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accent1"/>
              </a:buClr>
              <a:buSzPct val="84291"/>
              <a:buFont typeface="Noto Sans Symbols"/>
              <a:buChar char="●"/>
            </a:pPr>
            <a:r>
              <a:rPr b="0" i="0" lang="en-US" sz="238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Rain water runs along the surface of the land</a:t>
            </a:r>
          </a:p>
          <a:p>
            <a:pPr indent="-254000" lvl="2" marL="914400" marR="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chemeClr val="accent2"/>
              </a:buClr>
              <a:buSzPct val="71400"/>
              <a:buFont typeface="Noto Sans Symbols"/>
              <a:buChar char="●"/>
            </a:pPr>
            <a:r>
              <a:rPr b="0" i="0" lang="en-US" sz="204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It often picks up chemicals such as </a:t>
            </a:r>
            <a:r>
              <a:rPr b="1" i="0" lang="en-US" sz="2040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pesticides</a:t>
            </a:r>
            <a:r>
              <a:rPr b="0" i="0" lang="en-US" sz="204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, road salt and fertilizers</a:t>
            </a:r>
          </a:p>
          <a:p>
            <a:pPr indent="-210819" lvl="3" marL="1188720" marR="0" rtl="0" algn="l">
              <a:lnSpc>
                <a:spcPct val="80000"/>
              </a:lnSpc>
              <a:spcBef>
                <a:spcPts val="391"/>
              </a:spcBef>
              <a:spcAft>
                <a:spcPts val="0"/>
              </a:spcAft>
              <a:buClr>
                <a:schemeClr val="accent3"/>
              </a:buClr>
              <a:buSzPct val="63505"/>
              <a:buFont typeface="Noto Sans Symbols"/>
              <a:buChar char="●"/>
            </a:pPr>
            <a:r>
              <a:rPr b="0" i="1" lang="en-US" sz="1954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Substances meant for attracting and then destroying, or mitigating any pest including weeds and insects</a:t>
            </a:r>
          </a:p>
          <a:p>
            <a:pPr indent="-254000" lvl="2" marL="914400" marR="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chemeClr val="accent2"/>
              </a:buClr>
              <a:buSzPct val="71400"/>
              <a:buFont typeface="Noto Sans Symbols"/>
              <a:buChar char="●"/>
            </a:pPr>
            <a:r>
              <a:rPr b="1" i="0" lang="en-US" sz="2040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Herbacides </a:t>
            </a:r>
            <a:r>
              <a:rPr b="0" i="0" lang="en-US" sz="204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are also an issue.</a:t>
            </a:r>
          </a:p>
          <a:p>
            <a:pPr indent="-210819" lvl="3" marL="1188720" marR="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chemeClr val="accent3"/>
              </a:buClr>
              <a:buSzPct val="66300"/>
              <a:buFont typeface="Noto Sans Symbols"/>
              <a:buChar char="●"/>
            </a:pPr>
            <a:r>
              <a:rPr b="0" i="1" lang="en-US" sz="204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Substances that are toxic to plants and are used to destroy unwanted vegetation.</a:t>
            </a:r>
          </a:p>
          <a:p>
            <a:pPr indent="-259080" lvl="1" marL="640080" marR="0" rtl="0" algn="l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accent1"/>
              </a:buClr>
              <a:buSzPct val="84291"/>
              <a:buFont typeface="Noto Sans Symbols"/>
              <a:buChar char="●"/>
            </a:pPr>
            <a:r>
              <a:rPr b="0" i="0" lang="en-US" sz="238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Some of the </a:t>
            </a:r>
            <a:r>
              <a:rPr b="1" i="0" lang="en-US" sz="2380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percolates</a:t>
            </a:r>
            <a:r>
              <a:rPr b="0" i="0" lang="en-US" sz="238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into groundwater</a:t>
            </a:r>
          </a:p>
          <a:p>
            <a:pPr indent="-254000" lvl="2" marL="914400" marR="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chemeClr val="accent2"/>
              </a:buClr>
              <a:buSzPct val="71400"/>
              <a:buFont typeface="Noto Sans Symbols"/>
              <a:buChar char="●"/>
            </a:pPr>
            <a:r>
              <a:rPr b="0" i="1" lang="en-US" sz="204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 process of a liquid slowly passing through a filter</a:t>
            </a:r>
          </a:p>
          <a:p>
            <a:pPr indent="-254000" lvl="2" marL="914400" marR="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chemeClr val="accent2"/>
              </a:buClr>
              <a:buSzPct val="71400"/>
              <a:buFont typeface="Noto Sans Symbols"/>
              <a:buChar char="●"/>
            </a:pPr>
            <a:r>
              <a:rPr b="0" i="0" lang="en-US" sz="204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Once in the groundwater it often reaches aquifers</a:t>
            </a:r>
          </a:p>
          <a:p>
            <a:pPr indent="-210819" lvl="3" marL="1188720" marR="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chemeClr val="accent3"/>
              </a:buClr>
              <a:buSzPct val="66300"/>
              <a:buFont typeface="Noto Sans Symbols"/>
              <a:buChar char="●"/>
            </a:pPr>
            <a:r>
              <a:rPr b="0" i="0" lang="en-US" sz="204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If people wells into one of these aquifers, they will be tapping polluted water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idx="4294967295"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Water Pollution</a:t>
            </a:r>
          </a:p>
        </p:txBody>
      </p:sp>
      <p:sp>
        <p:nvSpPr>
          <p:cNvPr id="238" name="Shape 238"/>
          <p:cNvSpPr txBox="1"/>
          <p:nvPr>
            <p:ph idx="4294967295" type="body"/>
          </p:nvPr>
        </p:nvSpPr>
        <p:spPr>
          <a:xfrm>
            <a:off x="457200" y="1935163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All organisms need water to carry out life processes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Many even live in the water</a:t>
            </a:r>
          </a:p>
          <a:p>
            <a:pPr indent="-273050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Because of its importance, it is essential to protect Earth’s water resources and use them wisely</a:t>
            </a:r>
          </a:p>
          <a:p>
            <a:pPr indent="-273050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1" i="0" lang="en-US" sz="2600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Stewardship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1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 responsible planning and management of resources; following practices that protect Earth’s resources</a:t>
            </a: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Local Water Issues</a:t>
            </a:r>
          </a:p>
        </p:txBody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457200" y="1935163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None/>
            </a:pPr>
            <a:r>
              <a:t/>
            </a:r>
            <a:endParaRPr b="0" i="0" sz="2600" u="sng" cap="none" strike="noStrike">
              <a:solidFill>
                <a:schemeClr val="hlink"/>
              </a:solidFill>
              <a:latin typeface="Merriweather"/>
              <a:ea typeface="Merriweather"/>
              <a:cs typeface="Merriweather"/>
              <a:sym typeface="Merriweather"/>
              <a:hlinkClick r:id="rId3"/>
            </a:endParaRPr>
          </a:p>
          <a:p>
            <a:pPr indent="-273050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None/>
            </a:pPr>
            <a:r>
              <a:t/>
            </a:r>
            <a:endParaRPr b="0" i="0" sz="2600" u="sng" cap="none" strike="noStrike">
              <a:solidFill>
                <a:schemeClr val="hlink"/>
              </a:solidFill>
              <a:latin typeface="Merriweather"/>
              <a:ea typeface="Merriweather"/>
              <a:cs typeface="Merriweather"/>
              <a:sym typeface="Merriweather"/>
              <a:hlinkClick r:id="rId4"/>
            </a:endParaRPr>
          </a:p>
          <a:p>
            <a:pPr indent="-273050" lvl="0" marL="273050" marR="0" rtl="0" algn="ctr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0" i="0" lang="en-US" sz="2600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5"/>
              </a:rPr>
              <a:t>North Carolina Water Concerns</a:t>
            </a:r>
          </a:p>
          <a:p>
            <a:pPr indent="-273050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None/>
            </a:pPr>
            <a:r>
              <a:t/>
            </a:r>
            <a:endParaRPr b="0" i="0" sz="2600" u="sng" cap="none" strike="noStrike">
              <a:solidFill>
                <a:schemeClr val="hlink"/>
              </a:solidFill>
              <a:latin typeface="Merriweather"/>
              <a:ea typeface="Merriweather"/>
              <a:cs typeface="Merriweather"/>
              <a:sym typeface="Merriweather"/>
              <a:hlinkClick r:id="rId6"/>
            </a:endParaRPr>
          </a:p>
          <a:p>
            <a:pPr indent="-273050" lvl="0" marL="273050" marR="0" rtl="0" algn="ctr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0" i="0" lang="en-US" sz="2600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7"/>
              </a:rPr>
              <a:t>Final Thoughts</a:t>
            </a:r>
          </a:p>
          <a:p>
            <a:pPr indent="-273050" lvl="0" marL="273050" marR="0" rtl="0" algn="ctr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73050" lvl="0" marL="273050" marR="0" rtl="0" algn="ctr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0" i="0" lang="en-US" sz="2600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8"/>
              </a:rPr>
              <a:t>Controversial Video on Mans Role in Environment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Monitoring Water Quality</a:t>
            </a:r>
          </a:p>
        </p:txBody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1447800" y="2362200"/>
            <a:ext cx="6400799" cy="3475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Water is a precious resource that must be managed and protected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Federal and state governments have set water quality standards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Wastewater must be treated to keep out pollutants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type="title"/>
          </p:nvPr>
        </p:nvSpPr>
        <p:spPr>
          <a:xfrm>
            <a:off x="457200" y="6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Water Regulations</a:t>
            </a:r>
          </a:p>
        </p:txBody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x="1219200" y="2438400"/>
            <a:ext cx="6400799" cy="3475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Environmental Protection Agency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Also known as the EPA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Sets and enforces quality standards for wastewater that is released by industry and governments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They also have educational programs to help reduce non-point-source pollution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Water Regulations</a:t>
            </a:r>
          </a:p>
        </p:txBody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x="1295400" y="2133600"/>
            <a:ext cx="6400799" cy="3475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19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 Clean Water Act of 1972</a:t>
            </a:r>
          </a:p>
          <a:p>
            <a:pPr indent="-259080" lvl="1" marL="640080" marR="0" rtl="0" algn="l"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Protects surface waters such as rivers and lakes</a:t>
            </a:r>
          </a:p>
          <a:p>
            <a:pPr indent="-259080" lvl="1" marL="640080" marR="0" rtl="0" algn="l"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Purpose is:</a:t>
            </a:r>
          </a:p>
          <a:p>
            <a:pPr indent="-254000" lvl="2" marL="914400" marR="0" rtl="0" algn="l">
              <a:spcBef>
                <a:spcPts val="388"/>
              </a:spcBef>
              <a:spcAft>
                <a:spcPts val="0"/>
              </a:spcAft>
              <a:buClr>
                <a:schemeClr val="accent2"/>
              </a:buClr>
              <a:buSzPct val="71547"/>
              <a:buFont typeface="Noto Sans Symbols"/>
              <a:buChar char="●"/>
            </a:pPr>
            <a:r>
              <a:rPr b="0" i="0" lang="en-US" sz="1942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 protection and propagation of fish, shellfish, and wildlife and recreation in and on the water</a:t>
            </a:r>
          </a:p>
          <a:p>
            <a:pPr indent="-259080" lvl="1" marL="640080" marR="0" rtl="0" algn="l"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Helps pay for wastewater treatment plants</a:t>
            </a:r>
          </a:p>
          <a:p>
            <a:pPr indent="-259080" lvl="1" marL="640080" marR="0" rtl="0" algn="l"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ct val="85772"/>
              <a:buFont typeface="Noto Sans Symbols"/>
              <a:buNone/>
            </a:pPr>
            <a:r>
              <a:t/>
            </a:r>
            <a:endParaRPr b="0" i="0" sz="222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74320" lvl="0" marL="274320" marR="0" rtl="0" algn="l"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ct val="95197"/>
              <a:buFont typeface="Noto Sans Symbols"/>
              <a:buChar char="●"/>
            </a:pPr>
            <a:r>
              <a:rPr b="0" i="0" lang="en-US" sz="2405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Explanation of the Act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Water Regulations</a:t>
            </a:r>
          </a:p>
        </p:txBody>
      </p:sp>
      <p:sp>
        <p:nvSpPr>
          <p:cNvPr id="268" name="Shape 268"/>
          <p:cNvSpPr txBox="1"/>
          <p:nvPr>
            <p:ph idx="1" type="body"/>
          </p:nvPr>
        </p:nvSpPr>
        <p:spPr>
          <a:xfrm>
            <a:off x="1219200" y="2286000"/>
            <a:ext cx="6400799" cy="3475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Safe Drinking Water Act of 1974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Established to ensure safe drinking water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Gives the EPA the power to set standards for the quality of drinking water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Also allows for the testing of the drinking water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73050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0" i="0" lang="en-US" sz="2600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Worldwide Issue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Water Regulations</a:t>
            </a:r>
          </a:p>
        </p:txBody>
      </p:sp>
      <p:sp>
        <p:nvSpPr>
          <p:cNvPr id="274" name="Shape 274"/>
          <p:cNvSpPr txBox="1"/>
          <p:nvPr>
            <p:ph idx="1" type="body"/>
          </p:nvPr>
        </p:nvSpPr>
        <p:spPr>
          <a:xfrm>
            <a:off x="1219200" y="2286000"/>
            <a:ext cx="6400799" cy="3475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 U.S. Marine Protection, Research, and Sanctuaries Act of 1972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Regulates the dumping of substances that can damage human health or marine ecosystems</a:t>
            </a:r>
          </a:p>
          <a:p>
            <a:pPr indent="-254000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Later, a law was added outlawing dumping sewage from towns and cities into the ocean</a:t>
            </a:r>
          </a:p>
          <a:p>
            <a:pPr indent="-254000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74320" lvl="0" marL="27432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Explanation of the Act</a:t>
            </a:r>
          </a:p>
          <a:p>
            <a:pPr indent="-254000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Water Quality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457200" y="2057400"/>
            <a:ext cx="838199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19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Seasonal changes can affect the water quality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ct val="85772"/>
              <a:buFont typeface="Noto Sans Symbols"/>
              <a:buChar char="●"/>
            </a:pPr>
            <a:r>
              <a:rPr b="1" i="0" lang="en-US" sz="2220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Temperature</a:t>
            </a:r>
          </a:p>
          <a:p>
            <a:pPr indent="-254000" lvl="2" marL="914400" marR="0" rtl="0" algn="l">
              <a:lnSpc>
                <a:spcPct val="90000"/>
              </a:lnSpc>
              <a:spcBef>
                <a:spcPts val="388"/>
              </a:spcBef>
              <a:spcAft>
                <a:spcPts val="0"/>
              </a:spcAft>
              <a:buClr>
                <a:schemeClr val="accent2"/>
              </a:buClr>
              <a:buSzPct val="71547"/>
              <a:buFont typeface="Noto Sans Symbols"/>
              <a:buChar char="●"/>
            </a:pPr>
            <a:r>
              <a:rPr b="0" i="1" lang="en-US" sz="1942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 degree or intensity of heat present in a substance or object</a:t>
            </a:r>
          </a:p>
          <a:p>
            <a:pPr indent="-254000" lvl="2" marL="914400" marR="0" rtl="0" algn="l">
              <a:lnSpc>
                <a:spcPct val="90000"/>
              </a:lnSpc>
              <a:spcBef>
                <a:spcPts val="388"/>
              </a:spcBef>
              <a:spcAft>
                <a:spcPts val="0"/>
              </a:spcAft>
              <a:buClr>
                <a:schemeClr val="accent2"/>
              </a:buClr>
              <a:buSzPct val="71547"/>
              <a:buFont typeface="Noto Sans Symbols"/>
              <a:buChar char="●"/>
            </a:pPr>
            <a:r>
              <a:rPr b="0" i="0" lang="en-US" sz="1942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Expressed according to a comparative scale and shown by a thermometer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Weather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Heavy rain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Water depth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ct val="9519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Humans also have an affect by adding chemicals to the system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ct val="95197"/>
              <a:buFont typeface="Noto Sans Symbols"/>
              <a:buNone/>
            </a:pPr>
            <a:r>
              <a:t/>
            </a:r>
            <a:endParaRPr b="0" i="0" sz="2405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74320" lvl="0" marL="274320" marR="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ct val="95197"/>
              <a:buFont typeface="Noto Sans Symbols"/>
              <a:buChar char="●"/>
            </a:pPr>
            <a:r>
              <a:rPr b="0" i="1" lang="en-US" sz="2405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A Civil Action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 true story of water quality issues in Woburn, MA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Water Regulations</a:t>
            </a:r>
          </a:p>
        </p:txBody>
      </p:sp>
      <p:sp>
        <p:nvSpPr>
          <p:cNvPr id="280" name="Shape 280"/>
          <p:cNvSpPr txBox="1"/>
          <p:nvPr>
            <p:ph idx="1" type="body"/>
          </p:nvPr>
        </p:nvSpPr>
        <p:spPr>
          <a:xfrm>
            <a:off x="1219200" y="2133600"/>
            <a:ext cx="6400799" cy="3475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197"/>
              <a:buFont typeface="Noto Sans Symbols"/>
              <a:buChar char="●"/>
            </a:pPr>
            <a:r>
              <a:rPr b="0" i="0" lang="en-US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 Oil Pollution Act of 1990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Requires all oil tankers operating in US waters to have double hulls by 2015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ct val="85772"/>
              <a:buFont typeface="Noto Sans Symbols"/>
              <a:buChar char="●"/>
            </a:pPr>
            <a:r>
              <a:rPr b="0" i="0" lang="en-US" sz="222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Passed after the </a:t>
            </a:r>
            <a:r>
              <a:rPr b="0" i="1" lang="en-US" sz="222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Exxon Valdez</a:t>
            </a:r>
            <a:r>
              <a:rPr b="0" i="0" lang="en-US" sz="222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spilled 260,000 barrels of oil in Alaska in 1989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ct val="85772"/>
              <a:buFont typeface="Noto Sans Symbols"/>
              <a:buNone/>
            </a:pPr>
            <a:r>
              <a:t/>
            </a:r>
            <a:endParaRPr b="0" i="0" sz="222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74320" lvl="0" marL="274320" marR="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ct val="95197"/>
              <a:buFont typeface="Noto Sans Symbols"/>
              <a:buChar char="●"/>
            </a:pPr>
            <a:r>
              <a:rPr b="0" i="1" lang="en-US" sz="2405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Exxon Valdez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ct val="95197"/>
              <a:buFont typeface="Noto Sans Symbols"/>
              <a:buChar char="●"/>
            </a:pPr>
            <a:r>
              <a:rPr b="0" i="1" lang="en-US" sz="2405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4"/>
              </a:rPr>
              <a:t>Gulf Coast Oil Spill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ct val="95197"/>
              <a:buFont typeface="Noto Sans Symbols"/>
              <a:buChar char="●"/>
            </a:pPr>
            <a:r>
              <a:rPr b="0" i="1" lang="en-US" sz="2405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5"/>
              </a:rPr>
              <a:t>Top 10 Oil Spills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Local New Bern Concerns</a:t>
            </a:r>
          </a:p>
        </p:txBody>
      </p:sp>
      <p:sp>
        <p:nvSpPr>
          <p:cNvPr id="286" name="Shape 286"/>
          <p:cNvSpPr txBox="1"/>
          <p:nvPr>
            <p:ph idx="1" type="body"/>
          </p:nvPr>
        </p:nvSpPr>
        <p:spPr>
          <a:xfrm>
            <a:off x="1143000" y="1143000"/>
            <a:ext cx="6400799" cy="3475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None/>
            </a:pPr>
            <a:r>
              <a:t/>
            </a:r>
            <a:endParaRPr b="0" i="0" sz="2600" u="sng" cap="none" strike="noStrike">
              <a:solidFill>
                <a:schemeClr val="hlink"/>
              </a:solidFill>
              <a:latin typeface="Merriweather"/>
              <a:ea typeface="Merriweather"/>
              <a:cs typeface="Merriweather"/>
              <a:sym typeface="Merriweather"/>
              <a:hlinkClick r:id="rId3"/>
            </a:endParaRPr>
          </a:p>
          <a:p>
            <a:pPr indent="-274320" lvl="0" marL="27432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None/>
            </a:pPr>
            <a:r>
              <a:t/>
            </a:r>
            <a:endParaRPr b="0" i="0" sz="2600" u="sng" cap="none" strike="noStrike">
              <a:solidFill>
                <a:schemeClr val="hlink"/>
              </a:solidFill>
              <a:latin typeface="Merriweather"/>
              <a:ea typeface="Merriweather"/>
              <a:cs typeface="Merriweather"/>
              <a:sym typeface="Merriweather"/>
              <a:hlinkClick r:id="rId4"/>
            </a:endParaRPr>
          </a:p>
          <a:p>
            <a:pPr indent="-274320" lvl="0" marL="27432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5"/>
              </a:rPr>
              <a:t>Do you Fish, Boat, or Swim in North Carolina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Filmed right in New Bern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74320" lvl="0" marL="27432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6"/>
              </a:rPr>
              <a:t>Fracking in North Carolina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Not real exciting but very important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Physical Indicators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04800" y="2209800"/>
            <a:ext cx="8305799" cy="4267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Physical indicators include: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1" i="0" lang="en-US" sz="2400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Dissolved oxygen</a:t>
            </a:r>
          </a:p>
          <a:p>
            <a:pPr indent="-254000" lvl="2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1" lang="en-US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Microscopic bubbles of gaseous oxygen (O2) mixed in water and available to aquatic organisms for respiration</a:t>
            </a:r>
          </a:p>
          <a:p>
            <a:pPr indent="-254000" lvl="2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 critical process for almost all organisms.</a:t>
            </a:r>
          </a:p>
          <a:p>
            <a:pPr indent="-254000" lvl="2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Less oxygen creates stress in organisms leading to sickness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Temperature</a:t>
            </a:r>
          </a:p>
          <a:p>
            <a:pPr indent="-254000" lvl="2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Colder water can hold more oxygen than warmer  water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1" i="0" lang="en-US" sz="2400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pH</a:t>
            </a:r>
          </a:p>
          <a:p>
            <a:pPr indent="-254000" lvl="2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1" lang="en-US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Measure of how acidic or basic a liquid is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1143000" y="990600"/>
            <a:ext cx="651192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Physical Indicators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1447800" y="2057400"/>
            <a:ext cx="6400799" cy="444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pH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Measured on a scale from 0-14</a:t>
            </a:r>
          </a:p>
          <a:p>
            <a:pPr indent="-254000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Water that is too high or low is considered unhealthy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pH of 7 is neutral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 ocean is between 8.0-9.0</a:t>
            </a:r>
          </a:p>
          <a:p>
            <a:pPr indent="-254000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Acid rain often can affect the levels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Too acidic is low pH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Too basic is high pH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74320" lvl="0" marL="27432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pH Explanation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1143000" y="762000"/>
            <a:ext cx="651192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Physical Indicators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1447800" y="1905000"/>
            <a:ext cx="6400799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1" i="0" lang="en-US" sz="2600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Turbidity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1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 measure of how clear water is</a:t>
            </a:r>
          </a:p>
          <a:p>
            <a:pPr indent="-254000" lvl="2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Or how many solid particles are in the water</a:t>
            </a:r>
          </a:p>
          <a:p>
            <a:pPr indent="-273050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Heavy rain brings soil into the water supply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As they settle to the bottom of the river, the water becomes clear again</a:t>
            </a:r>
          </a:p>
          <a:p>
            <a:pPr indent="-273050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Rapid algae growth causes high turbidity</a:t>
            </a:r>
          </a:p>
          <a:p>
            <a:pPr indent="-273050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Healthy water is clear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Not all clear water is healthy though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810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Chemical Indicators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152400" y="1524000"/>
            <a:ext cx="8839199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High levels of nitrates and phosphates can be unhealthy</a:t>
            </a:r>
          </a:p>
          <a:p>
            <a:pPr indent="-246062" lvl="1" marL="63976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1" i="0" lang="en-US" sz="2000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Nitrates</a:t>
            </a:r>
          </a:p>
          <a:p>
            <a:pPr indent="-254000" lvl="2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1" lang="en-US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Inorganic compounds that can be found in nature and in several foods we eat.</a:t>
            </a:r>
          </a:p>
          <a:p>
            <a:pPr indent="-254000" lvl="2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Dissolve extremely easily in water and are an important component of the nitrogen cycle.</a:t>
            </a:r>
          </a:p>
          <a:p>
            <a:pPr indent="-254000" lvl="2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Usually comes from fertilizers</a:t>
            </a:r>
          </a:p>
          <a:p>
            <a:pPr indent="-246062" lvl="1" marL="63976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1" i="0" lang="en-US" sz="2000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Phosphates</a:t>
            </a:r>
          </a:p>
          <a:p>
            <a:pPr indent="-254000" lvl="2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1" lang="en-US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important in metabolism and are frequently used in fertilizers. </a:t>
            </a:r>
          </a:p>
          <a:p>
            <a:pPr indent="-246062" lvl="1" marL="63976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Usually hard to treat because the come from non-point-source</a:t>
            </a:r>
          </a:p>
          <a:p>
            <a:pPr indent="-273050" lvl="0" marL="273050" marR="0" rtl="0" algn="l"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Arsenic, Mercury, Sulfur, and Lead can also be found in water</a:t>
            </a:r>
          </a:p>
          <a:p>
            <a:pPr indent="-246062" lvl="1" marL="63976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These are usually from point-source and can be treated/regulated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Chemical Indicators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1219200" y="2133600"/>
            <a:ext cx="6400799" cy="3962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3050" lvl="0" marL="273050" marR="0" rtl="0" algn="l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1" i="0" lang="en-US" sz="2600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Salinity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1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 saltiness of water</a:t>
            </a:r>
          </a:p>
          <a:p>
            <a:pPr indent="-273050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Ocean water is usually around 3.5%</a:t>
            </a:r>
          </a:p>
          <a:p>
            <a:pPr indent="-273050" lvl="0" marL="273050" marR="0" rtl="0" algn="l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Freshwater can have traces of salt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Usually less than .10%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This varies due to runoff and rainwater</a:t>
            </a:r>
          </a:p>
          <a:p>
            <a:pPr indent="-254000" lvl="2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Also from road salt in the winter</a:t>
            </a:r>
          </a:p>
          <a:p>
            <a:pPr indent="-246062" lvl="1" marL="639763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 tides also affect this along the coasts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838200" y="762000"/>
            <a:ext cx="651192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Biological Indicators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1219200" y="1905000"/>
            <a:ext cx="6400799" cy="4297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1" i="0" lang="en-US" sz="2600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Bio-indicators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1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Organisms used to monitor the health of an ecosystem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Most organisms need specific conditions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Trout need water with lots of oxygen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 more diverse the organisms, the cleaner the water </a:t>
            </a: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In dirty water, there is less competition for resources and can help some species survive in polluted water.</a:t>
            </a:r>
          </a:p>
          <a:p>
            <a:pPr indent="-254000" lvl="2" marL="914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Blackfly larvae will indicate dirty water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 xmlns:r="http://schemas.openxmlformats.org/officeDocument/2006/relationships">
  <a:clrScheme name="Flow">
    <a:dk1>
      <a:srgbClr val="000000"/>
    </a:dk1>
    <a:lt1>
      <a:srgbClr val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