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2988-19B2-475C-990C-721D4880B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4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1020C-58D0-4727-90CA-DE9D3BF4C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1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BE2C-C7B0-40BC-98BC-07A074398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1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1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285E-AE0A-4C7B-B90A-5C58447BD1A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BCCF5-59EF-4000-88C5-2B3D9269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nktXHBvE8s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ds.yahoo.com/_ylt=A0PDoX6Uz9tNqF4AmMejzbkF/SIG=12nlap74k/EXP=1306279956/**http%3a/www.veesh.com/comics/sore-thumbs/009-survival-of-fittest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03YKT7ytJ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HOLe29hE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V8KIvICfGEM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411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Darwin finally published his ideas in 1859</a:t>
            </a:r>
          </a:p>
        </p:txBody>
      </p:sp>
      <p:sp>
        <p:nvSpPr>
          <p:cNvPr id="100359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286000"/>
            <a:ext cx="3581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Other naturalists were developing the same theory that Darwin did.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Even though he was afraid of the Church’s reaction to his book he wanted to get credit for his work.</a:t>
            </a:r>
          </a:p>
        </p:txBody>
      </p:sp>
      <p:pic>
        <p:nvPicPr>
          <p:cNvPr id="13316" name="Picture 4" descr="darwin_charles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925" y="0"/>
            <a:ext cx="4664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Vocabulary</a:t>
            </a:r>
          </a:p>
        </p:txBody>
      </p:sp>
      <p:sp>
        <p:nvSpPr>
          <p:cNvPr id="109571" name="Rectangle 3"/>
          <p:cNvSpPr>
            <a:spLocks noChangeArrowheads="1"/>
          </p:cNvSpPr>
          <p:nvPr>
            <p:ph type="body" idx="1"/>
          </p:nvPr>
        </p:nvSpPr>
        <p:spPr>
          <a:xfrm>
            <a:off x="838200" y="1371600"/>
            <a:ext cx="800735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smtClean="0">
                <a:effectLst/>
              </a:rPr>
              <a:t>Biological Evolution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>
                <a:effectLst/>
              </a:rPr>
              <a:t>Any genetic change in a population that is inherited over several generations</a:t>
            </a:r>
          </a:p>
          <a:p>
            <a:pPr>
              <a:lnSpc>
                <a:spcPct val="90000"/>
              </a:lnSpc>
            </a:pPr>
            <a:r>
              <a:rPr lang="en-US" altLang="en-US" b="1" u="sng" smtClean="0">
                <a:effectLst/>
              </a:rPr>
              <a:t>Phenotype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>
                <a:effectLst/>
              </a:rPr>
              <a:t>The set of observable characteristics of an individual resulting from the interaction of its genotype with the environment (body structures and characteristics)</a:t>
            </a:r>
          </a:p>
          <a:p>
            <a:pPr>
              <a:lnSpc>
                <a:spcPct val="90000"/>
              </a:lnSpc>
            </a:pPr>
            <a:r>
              <a:rPr lang="en-US" altLang="en-US" b="1" u="sng" smtClean="0">
                <a:effectLst/>
              </a:rPr>
              <a:t>Genotype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>
                <a:effectLst/>
              </a:rPr>
              <a:t>The genetic makeup of an individual organism</a:t>
            </a:r>
          </a:p>
        </p:txBody>
      </p:sp>
    </p:spTree>
    <p:extLst>
      <p:ext uri="{BB962C8B-B14F-4D97-AF65-F5344CB8AC3E}">
        <p14:creationId xmlns:p14="http://schemas.microsoft.com/office/powerpoint/2010/main" val="11122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xlh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209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long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32325"/>
            <a:ext cx="304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9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2641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40050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Artificial Selection</a:t>
            </a:r>
            <a:r>
              <a:rPr lang="en-US" altLang="en-US" smtClean="0"/>
              <a:t> </a:t>
            </a:r>
          </a:p>
        </p:txBody>
      </p:sp>
      <p:pic>
        <p:nvPicPr>
          <p:cNvPr id="14344" name="Picture 8" descr="sidebar_longhor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24350"/>
            <a:ext cx="2476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Intentional breeding of plants and animals to preserve traits that breeders want.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z="2400" smtClean="0"/>
              <a:t>a farmer breeds only his best livestock</a:t>
            </a:r>
          </a:p>
          <a:p>
            <a:pPr lvl="1" eaLnBrk="1" hangingPunct="1"/>
            <a:r>
              <a:rPr lang="en-US" altLang="en-US" sz="2400" smtClean="0"/>
              <a:t>A farmer plants only seed from crops that have bountiful yields</a:t>
            </a:r>
          </a:p>
        </p:txBody>
      </p:sp>
    </p:spTree>
    <p:extLst>
      <p:ext uri="{BB962C8B-B14F-4D97-AF65-F5344CB8AC3E}">
        <p14:creationId xmlns:p14="http://schemas.microsoft.com/office/powerpoint/2010/main" val="4246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Natural Selection</a:t>
            </a:r>
            <a:r>
              <a:rPr lang="en-US" altLang="en-US" smtClean="0"/>
              <a:t> 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47800"/>
            <a:ext cx="4038600" cy="54102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The process where organisms better adapted to their environment tend to survive longer and produce more offspring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smtClean="0">
                <a:hlinkClick r:id="rId2"/>
              </a:rPr>
              <a:t>Darwin’s Proof</a:t>
            </a:r>
            <a:endParaRPr lang="en-US" altLang="en-US" smtClean="0"/>
          </a:p>
        </p:txBody>
      </p:sp>
      <p:pic>
        <p:nvPicPr>
          <p:cNvPr id="15364" name="Picture 15" descr="nat-s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943100"/>
            <a:ext cx="5029200" cy="4914900"/>
          </a:xfrm>
        </p:spPr>
      </p:pic>
    </p:spTree>
    <p:extLst>
      <p:ext uri="{BB962C8B-B14F-4D97-AF65-F5344CB8AC3E}">
        <p14:creationId xmlns:p14="http://schemas.microsoft.com/office/powerpoint/2010/main" val="28946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atural selection, in a nutshe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605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atural selection, in a nutshe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473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atural selection, in a nutshe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smtClean="0"/>
              <a:t>Natural Selection and</a:t>
            </a:r>
            <a:r>
              <a:rPr lang="en-US" altLang="en-US" smtClean="0"/>
              <a:t> </a:t>
            </a:r>
            <a:r>
              <a:rPr lang="en-US" altLang="en-US" u="sng" smtClean="0"/>
              <a:t>Biological Fitness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The genetic contribution of an individual to the next generations gene pool.</a:t>
            </a:r>
          </a:p>
          <a:p>
            <a:pPr eaLnBrk="1" hangingPunct="1"/>
            <a:r>
              <a:rPr lang="en-US" altLang="en-US" b="1" smtClean="0"/>
              <a:t>Overtime, natural selection results in changes in the inherited characteristics of a population.  </a:t>
            </a:r>
          </a:p>
          <a:p>
            <a:pPr eaLnBrk="1" hangingPunct="1"/>
            <a:r>
              <a:rPr lang="en-US" altLang="en-US" b="1" smtClean="0"/>
              <a:t>These changes increase a species fitness (survival rate)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6072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Survival of the Fittest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populations with the most desirable traits and ability to compete will live long enough to reproduce and pass on those beneficial traits.</a:t>
            </a:r>
          </a:p>
        </p:txBody>
      </p:sp>
      <p:pic>
        <p:nvPicPr>
          <p:cNvPr id="20484" name="Picture 8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724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Overproduction: </a:t>
            </a:r>
          </a:p>
          <a:p>
            <a:pPr lvl="1"/>
            <a:r>
              <a:rPr lang="en-US" altLang="en-US" sz="3200" smtClean="0"/>
              <a:t>living things produce more offspring than needed for the species to survive</a:t>
            </a:r>
          </a:p>
          <a:p>
            <a:pPr lvl="2"/>
            <a:r>
              <a:rPr lang="en-US" altLang="en-US" sz="2800" smtClean="0"/>
              <a:t>Populations remain constant because only a small fraction live long enough to reproduce (food is a limiting factor)</a:t>
            </a:r>
          </a:p>
          <a:p>
            <a:endParaRPr lang="en-US" altLang="en-US" sz="3600" b="1" u="sng" smtClean="0"/>
          </a:p>
        </p:txBody>
      </p:sp>
    </p:spTree>
    <p:extLst>
      <p:ext uri="{BB962C8B-B14F-4D97-AF65-F5344CB8AC3E}">
        <p14:creationId xmlns:p14="http://schemas.microsoft.com/office/powerpoint/2010/main" val="41756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3200" dirty="0" smtClean="0"/>
              <a:t>Charles Darwin (1809-1882) </a:t>
            </a:r>
            <a:br>
              <a:rPr lang="en-US" sz="3200" dirty="0" smtClean="0"/>
            </a:br>
            <a:r>
              <a:rPr lang="en-US" sz="3200" dirty="0" smtClean="0"/>
              <a:t>Sailed around the world 1831-1836</a:t>
            </a:r>
          </a:p>
        </p:txBody>
      </p:sp>
      <p:pic>
        <p:nvPicPr>
          <p:cNvPr id="5123" name="Picture 5" descr="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 descr="galapago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6248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324600" y="2209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hlinkClick r:id="rId4"/>
              </a:rPr>
              <a:t>Darwin Video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7425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Competition: </a:t>
            </a:r>
          </a:p>
          <a:p>
            <a:pPr lvl="1"/>
            <a:r>
              <a:rPr lang="en-US" altLang="en-US" sz="3200" smtClean="0"/>
              <a:t>struggle between organisms for food, shelter, mates and living space</a:t>
            </a:r>
          </a:p>
          <a:p>
            <a:pPr lvl="2"/>
            <a:r>
              <a:rPr lang="en-US" altLang="en-US" sz="2800" smtClean="0"/>
              <a:t>Resources for life are limited so an organisms must compete within its species and with other species to survive long enough to reproduce</a:t>
            </a:r>
          </a:p>
          <a:p>
            <a:endParaRPr lang="en-US" altLang="en-US" sz="3600" b="1" u="sng" smtClean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</p:spTree>
    <p:extLst>
      <p:ext uri="{BB962C8B-B14F-4D97-AF65-F5344CB8AC3E}">
        <p14:creationId xmlns:p14="http://schemas.microsoft.com/office/powerpoint/2010/main" val="19806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smtClean="0"/>
              <a:t>Variation: </a:t>
            </a:r>
          </a:p>
          <a:p>
            <a:pPr lvl="1"/>
            <a:r>
              <a:rPr lang="en-US" altLang="en-US" sz="3200" smtClean="0"/>
              <a:t>Exists in the phenotypes of the individuals within every population</a:t>
            </a:r>
          </a:p>
          <a:p>
            <a:pPr lvl="1"/>
            <a:r>
              <a:rPr lang="en-US" altLang="en-US" sz="3200" smtClean="0"/>
              <a:t>differences (structural, molecular, and behavioral) within a species that makes individuals different</a:t>
            </a:r>
          </a:p>
          <a:p>
            <a:pPr lvl="2"/>
            <a:r>
              <a:rPr lang="en-US" altLang="en-US" sz="2800" smtClean="0"/>
              <a:t>An organism’s phenotype may influence its ability to find, obtain, or utilize its resources (food, water, shelter, etc) and may affect its ability to reproduce</a:t>
            </a:r>
            <a:endParaRPr lang="en-US" altLang="en-US" sz="2800" b="1" u="sng" smtClean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</p:spTree>
    <p:extLst>
      <p:ext uri="{BB962C8B-B14F-4D97-AF65-F5344CB8AC3E}">
        <p14:creationId xmlns:p14="http://schemas.microsoft.com/office/powerpoint/2010/main" val="4141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Adaptation: </a:t>
            </a:r>
          </a:p>
          <a:p>
            <a:pPr lvl="1"/>
            <a:r>
              <a:rPr lang="en-US" altLang="en-US" sz="3200" smtClean="0"/>
              <a:t>inherited traits that improve an organisms chances of survival and reproduction in a certain environment “ Survival of the Fittest!”</a:t>
            </a:r>
          </a:p>
          <a:p>
            <a:pPr lvl="2"/>
            <a:r>
              <a:rPr lang="en-US" altLang="en-US" sz="2800" smtClean="0"/>
              <a:t>Individuals that are better adapted to the environment will live long enough to reproduce</a:t>
            </a:r>
          </a:p>
          <a:p>
            <a:pPr lvl="2"/>
            <a:r>
              <a:rPr lang="en-US" altLang="en-US" sz="2800" smtClean="0"/>
              <a:t>Camouflage or blending coloring </a:t>
            </a:r>
          </a:p>
          <a:p>
            <a:endParaRPr lang="en-US" altLang="en-US" sz="3600" b="1" u="sng" smtClean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</p:spTree>
    <p:extLst>
      <p:ext uri="{BB962C8B-B14F-4D97-AF65-F5344CB8AC3E}">
        <p14:creationId xmlns:p14="http://schemas.microsoft.com/office/powerpoint/2010/main" val="1948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smtClean="0"/>
              <a:t>Reproduction: </a:t>
            </a:r>
          </a:p>
          <a:p>
            <a:pPr lvl="1"/>
            <a:r>
              <a:rPr lang="en-US" altLang="en-US" sz="3600" smtClean="0"/>
              <a:t>Individuals that have favorable traits and better adapted to survive will pass on these traits to future offspring</a:t>
            </a:r>
          </a:p>
          <a:p>
            <a:pPr lvl="2"/>
            <a:r>
              <a:rPr lang="en-US" altLang="en-US" sz="3200" smtClean="0"/>
              <a:t>Good genes survive and bad ones are eliminated</a:t>
            </a:r>
          </a:p>
          <a:p>
            <a:endParaRPr lang="en-US" altLang="en-US" sz="4000" b="1" u="sng" smtClean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</p:spTree>
    <p:extLst>
      <p:ext uri="{BB962C8B-B14F-4D97-AF65-F5344CB8AC3E}">
        <p14:creationId xmlns:p14="http://schemas.microsoft.com/office/powerpoint/2010/main" val="25813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Speciation: </a:t>
            </a:r>
          </a:p>
          <a:p>
            <a:pPr lvl="1"/>
            <a:r>
              <a:rPr lang="en-US" altLang="en-US" sz="3200" smtClean="0"/>
              <a:t>A new species is formed over many generations of favorable adaptations gradually  accumulate and non-favorable ones disappear.</a:t>
            </a:r>
          </a:p>
          <a:p>
            <a:pPr lvl="2"/>
            <a:r>
              <a:rPr lang="en-US" altLang="en-US" sz="2800" smtClean="0"/>
              <a:t>So many gradual changes accumulate that a new species emerges</a:t>
            </a:r>
          </a:p>
          <a:p>
            <a:endParaRPr lang="en-US" altLang="en-US" sz="3600" smtClean="0"/>
          </a:p>
          <a:p>
            <a:endParaRPr lang="en-US" altLang="en-US" b="1" u="sng" smtClean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600" dirty="0" smtClean="0"/>
              <a:t>6 key points</a:t>
            </a:r>
          </a:p>
        </p:txBody>
      </p:sp>
    </p:spTree>
    <p:extLst>
      <p:ext uri="{BB962C8B-B14F-4D97-AF65-F5344CB8AC3E}">
        <p14:creationId xmlns:p14="http://schemas.microsoft.com/office/powerpoint/2010/main" val="3759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Camouflage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Blends into the environment</a:t>
            </a:r>
          </a:p>
        </p:txBody>
      </p:sp>
      <p:pic>
        <p:nvPicPr>
          <p:cNvPr id="68613" name="Picture 5" descr="animal-camouflage-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90800"/>
            <a:ext cx="5943600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286000" y="3200400"/>
            <a:ext cx="3657600" cy="28956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641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5" grpId="1" animBg="1"/>
      <p:bldP spid="68615" grpId="2" animBg="1"/>
      <p:bldP spid="68615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Warning Coloration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Shows a predator (or prey) that they are unpleasant to eat.</a:t>
            </a:r>
          </a:p>
        </p:txBody>
      </p:sp>
      <p:pic>
        <p:nvPicPr>
          <p:cNvPr id="28676" name="Picture 5" descr="poisondartfrogyellow0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971800"/>
            <a:ext cx="4876800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Mimicry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Resembles another species to gain an advantage at survival</a:t>
            </a:r>
          </a:p>
        </p:txBody>
      </p:sp>
      <p:pic>
        <p:nvPicPr>
          <p:cNvPr id="29700" name="Picture 5" descr="butterfly_mimic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3094038"/>
            <a:ext cx="4040187" cy="181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8" descr="pauwoo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619500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Speciation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b="1" u="sng" smtClean="0"/>
              <a:t>Favorable</a:t>
            </a:r>
            <a:r>
              <a:rPr lang="en-US" altLang="en-US" smtClean="0"/>
              <a:t> adaptations accumulate</a:t>
            </a:r>
          </a:p>
          <a:p>
            <a:pPr lvl="1" eaLnBrk="1" hangingPunct="1">
              <a:buFontTx/>
              <a:buChar char="-"/>
            </a:pPr>
            <a:r>
              <a:rPr lang="en-US" altLang="en-US" i="1" smtClean="0"/>
              <a:t>To the advantage of someone or something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Unfavorable disappear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/>
              <a:t>All changes may eventually result in a new species</a:t>
            </a:r>
          </a:p>
        </p:txBody>
      </p:sp>
      <p:pic>
        <p:nvPicPr>
          <p:cNvPr id="30724" name="Picture 5" descr="vw_Elephant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2673350" cy="215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8" descr="asian_elephant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267200"/>
            <a:ext cx="3556000" cy="237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Mutations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Source of </a:t>
            </a:r>
            <a:r>
              <a:rPr lang="en-US" altLang="en-US" b="1" u="sng" smtClean="0"/>
              <a:t>Genetic Variations</a:t>
            </a:r>
          </a:p>
          <a:p>
            <a:pPr lvl="1" eaLnBrk="1" hangingPunct="1"/>
            <a:r>
              <a:rPr lang="en-US" altLang="en-US" i="1" smtClean="0"/>
              <a:t>Diversity in gene frequencies between individuals or populations</a:t>
            </a:r>
          </a:p>
          <a:p>
            <a:pPr eaLnBrk="1" hangingPunct="1"/>
            <a:r>
              <a:rPr lang="en-US" altLang="en-US" smtClean="0"/>
              <a:t>May be harmful or helpful</a:t>
            </a:r>
          </a:p>
          <a:p>
            <a:pPr lvl="1" eaLnBrk="1" hangingPunct="1"/>
            <a:r>
              <a:rPr lang="en-US" altLang="en-US" smtClean="0"/>
              <a:t>The mutation could turn a harmful allele into a helpful trait</a:t>
            </a:r>
          </a:p>
        </p:txBody>
      </p:sp>
      <p:pic>
        <p:nvPicPr>
          <p:cNvPr id="31748" name="Picture 5" descr="bi06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3238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457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did Darwin’s Travels reveal</a:t>
            </a:r>
          </a:p>
        </p:txBody>
      </p:sp>
      <p:sp>
        <p:nvSpPr>
          <p:cNvPr id="7578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667000"/>
            <a:ext cx="4572000" cy="4191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The diversity of living species was far greater than anyone had previously known!!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These observations led him to develop the Theory of Evolution!!</a:t>
            </a:r>
          </a:p>
        </p:txBody>
      </p:sp>
      <p:pic>
        <p:nvPicPr>
          <p:cNvPr id="6148" name="Picture 30" descr="beetle_diversit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8175" y="0"/>
            <a:ext cx="4695825" cy="6858000"/>
          </a:xfrm>
        </p:spPr>
      </p:pic>
    </p:spTree>
    <p:extLst>
      <p:ext uri="{BB962C8B-B14F-4D97-AF65-F5344CB8AC3E}">
        <p14:creationId xmlns:p14="http://schemas.microsoft.com/office/powerpoint/2010/main" val="3122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525000" cy="1431925"/>
          </a:xfrm>
        </p:spPr>
        <p:txBody>
          <a:bodyPr/>
          <a:lstStyle/>
          <a:p>
            <a:pPr marL="1117600" indent="-1117600" eaLnBrk="1" hangingPunct="1">
              <a:defRPr/>
            </a:pPr>
            <a:r>
              <a:rPr lang="en-US" dirty="0" smtClean="0"/>
              <a:t>Summary of Darwin’s Theory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1. Organisms differ; variation is inherited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2. Organisms produce more offspring than survive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3. Organisms compete for resources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4. Organisms with advantages survive to pass those advantages to their children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5. Species alive today are descended with modifications from common ancestors</a:t>
            </a:r>
          </a:p>
        </p:txBody>
      </p:sp>
    </p:spTree>
    <p:extLst>
      <p:ext uri="{BB962C8B-B14F-4D97-AF65-F5344CB8AC3E}">
        <p14:creationId xmlns:p14="http://schemas.microsoft.com/office/powerpoint/2010/main" val="521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en-US" altLang="en-US" sz="4000" smtClean="0"/>
              <a:t>Evidence of Evolution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838200"/>
            <a:ext cx="7772400" cy="6019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smtClean="0"/>
              <a:t>1.  </a:t>
            </a:r>
            <a:r>
              <a:rPr lang="en-US" altLang="en-US" sz="2400" b="1" smtClean="0"/>
              <a:t>Fossil Record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smtClean="0"/>
              <a:t>Law of Superposition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smtClean="0"/>
              <a:t>Theory of Plate Tectonics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altLang="en-US" sz="2400" b="1" smtClean="0"/>
              <a:t>Geographic Distribution of Living Species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2000" b="1" u="sng" smtClean="0">
                <a:effectLst/>
              </a:rPr>
              <a:t>Geological Evolution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800" i="1" smtClean="0">
                <a:effectLst/>
              </a:rPr>
              <a:t>Science that deals with the physical history of the Earth and the changes it is and has undergone.</a:t>
            </a:r>
          </a:p>
          <a:p>
            <a:pPr marL="1009650" lvl="1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altLang="en-US" sz="2400" b="1" smtClean="0"/>
              <a:t>Comparative </a:t>
            </a:r>
            <a:r>
              <a:rPr lang="en-US" altLang="en-US" sz="2400" b="1" u="sng" smtClean="0"/>
              <a:t>Anatomy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800" i="1" smtClean="0"/>
              <a:t>The branch of Science concerned with the bodily structures of humans, animals, and other living organisms.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smtClean="0"/>
              <a:t>Homologous structures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smtClean="0"/>
              <a:t>Analogous structures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smtClean="0"/>
              <a:t>Vestigial structures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/>
              <a:t>4.  Similarities in Embryology </a:t>
            </a:r>
          </a:p>
        </p:txBody>
      </p:sp>
    </p:spTree>
    <p:extLst>
      <p:ext uri="{BB962C8B-B14F-4D97-AF65-F5344CB8AC3E}">
        <p14:creationId xmlns:p14="http://schemas.microsoft.com/office/powerpoint/2010/main" val="1537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How did tortoises and birds differ among the islands of the Galapagos?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400800" y="2133600"/>
            <a:ext cx="2743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Each island had its own type of tortoises and birds that were clearly different from other islands</a:t>
            </a:r>
          </a:p>
        </p:txBody>
      </p:sp>
      <p:pic>
        <p:nvPicPr>
          <p:cNvPr id="7172" name="Picture 7" descr="darwin_finche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9925"/>
            <a:ext cx="6324600" cy="491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Galapagos                      Turtles</a:t>
            </a:r>
          </a:p>
        </p:txBody>
      </p:sp>
      <p:pic>
        <p:nvPicPr>
          <p:cNvPr id="8195" name="Picture 4" descr="big%20turt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60563"/>
            <a:ext cx="5181600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7" descr="dom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0"/>
            <a:ext cx="388620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0" descr="25-3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81450"/>
            <a:ext cx="388620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0" smtClean="0"/>
              <a:t>The</a:t>
            </a:r>
            <a:r>
              <a:rPr lang="en-US" altLang="en-US" sz="3200" smtClean="0"/>
              <a:t> </a:t>
            </a:r>
            <a:r>
              <a:rPr lang="en-US" altLang="en-US" sz="3200" u="sng" smtClean="0"/>
              <a:t>Theory of Evolution</a:t>
            </a:r>
            <a:r>
              <a:rPr lang="en-US" altLang="en-US" sz="3200" smtClean="0"/>
              <a:t> </a:t>
            </a:r>
            <a:r>
              <a:rPr lang="en-US" altLang="en-US" sz="3200" b="0" i="1" smtClean="0"/>
              <a:t>is when organisms change over time. So, modern organisms descended from ancient ones</a:t>
            </a:r>
          </a:p>
        </p:txBody>
      </p:sp>
      <p:pic>
        <p:nvPicPr>
          <p:cNvPr id="9219" name="Picture 9" descr="evolu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9144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Evolution is a Theory – Just like Gravity!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752600"/>
            <a:ext cx="3927475" cy="4191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Evolution is a well supported explanation of phenomena that have occurred in the natural world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A theory in science is a well tested hypothesis, not just a guess</a:t>
            </a:r>
          </a:p>
        </p:txBody>
      </p:sp>
      <p:pic>
        <p:nvPicPr>
          <p:cNvPr id="10244" name="Picture 5" descr="evolu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752600"/>
            <a:ext cx="4724400" cy="283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81600" y="4953000"/>
            <a:ext cx="3733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en-US" altLang="en-US">
                <a:hlinkClick r:id="rId3"/>
              </a:rPr>
              <a:t>7 MYTHS You Still Believe About EVOLUTION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(Trust me, its worth it…)</a:t>
            </a:r>
          </a:p>
        </p:txBody>
      </p:sp>
    </p:spTree>
    <p:extLst>
      <p:ext uri="{BB962C8B-B14F-4D97-AF65-F5344CB8AC3E}">
        <p14:creationId xmlns:p14="http://schemas.microsoft.com/office/powerpoint/2010/main" val="6189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sz="4000" smtClean="0"/>
              <a:t>Previous Theory by Lamarck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smtClean="0"/>
              <a:t>Theory of acquired characteristics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05000"/>
            <a:ext cx="3886200" cy="41910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000" b="1" smtClean="0"/>
              <a:t>Jean-Baptiste Lamarck said organisms acquired traits by using their bodies in new ways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/>
          </a:p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000" b="1" smtClean="0"/>
              <a:t>These new characteristics were passed to offspring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/>
          </a:p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000" b="1" smtClean="0"/>
              <a:t>Lamarck was totally wrong!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US" altLang="en-US" sz="2000" b="1" smtClean="0"/>
          </a:p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000" b="1" smtClean="0">
                <a:hlinkClick r:id="rId2"/>
              </a:rPr>
              <a:t>Lamarck vs. Darwin</a:t>
            </a:r>
            <a:endParaRPr lang="en-US" altLang="en-US" sz="2000" b="1" smtClean="0"/>
          </a:p>
        </p:txBody>
      </p:sp>
      <p:pic>
        <p:nvPicPr>
          <p:cNvPr id="11268" name="Picture 5" descr="girafe_lamar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111375"/>
            <a:ext cx="533400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292" name="Picture 5" descr="gira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8988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(4:3)</PresentationFormat>
  <Paragraphs>112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Charles Darwin (1809-1882)  Sailed around the world 1831-1836</vt:lpstr>
      <vt:lpstr>What did Darwin’s Travels reveal</vt:lpstr>
      <vt:lpstr>How did tortoises and birds differ among the islands of the Galapagos?</vt:lpstr>
      <vt:lpstr>Galapagos                      Turtles</vt:lpstr>
      <vt:lpstr>The Theory of Evolution is when organisms change over time. So, modern organisms descended from ancient ones</vt:lpstr>
      <vt:lpstr>Evolution is a Theory – Just like Gravity!</vt:lpstr>
      <vt:lpstr>Previous Theory by Lamarck Theory of acquired characteristics</vt:lpstr>
      <vt:lpstr>PowerPoint Presentation</vt:lpstr>
      <vt:lpstr> Darwin finally published his ideas in 1859</vt:lpstr>
      <vt:lpstr>Vocabulary</vt:lpstr>
      <vt:lpstr>Artificial Selection </vt:lpstr>
      <vt:lpstr>Natural Selection </vt:lpstr>
      <vt:lpstr>PowerPoint Presentation</vt:lpstr>
      <vt:lpstr>PowerPoint Presentation</vt:lpstr>
      <vt:lpstr>PowerPoint Presentation</vt:lpstr>
      <vt:lpstr>Natural Selection and Biological Fitness</vt:lpstr>
      <vt:lpstr>Survival of the Fittest</vt:lpstr>
      <vt:lpstr>6 key points</vt:lpstr>
      <vt:lpstr>6 key points</vt:lpstr>
      <vt:lpstr>6 key points</vt:lpstr>
      <vt:lpstr>6 key points</vt:lpstr>
      <vt:lpstr>6 key points</vt:lpstr>
      <vt:lpstr>6 key points</vt:lpstr>
      <vt:lpstr>Camouflage</vt:lpstr>
      <vt:lpstr>Warning Coloration</vt:lpstr>
      <vt:lpstr>Mimicry</vt:lpstr>
      <vt:lpstr>Speciation</vt:lpstr>
      <vt:lpstr>Mutations</vt:lpstr>
      <vt:lpstr>Summary of Darwin’s Theory</vt:lpstr>
      <vt:lpstr>Evidence of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</dc:creator>
  <cp:lastModifiedBy>Decker</cp:lastModifiedBy>
  <cp:revision>1</cp:revision>
  <dcterms:created xsi:type="dcterms:W3CDTF">2017-03-31T17:14:27Z</dcterms:created>
  <dcterms:modified xsi:type="dcterms:W3CDTF">2017-03-31T17:14:52Z</dcterms:modified>
</cp:coreProperties>
</file>