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25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267154-56DB-4117-938B-89BD73241301}" type="datetimeFigureOut">
              <a:rPr lang="en-US" smtClean="0"/>
              <a:t>3/31/2017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2DF700-1AA5-452A-BD9E-CE617F322DC2}" type="slidenum">
              <a:rPr lang="en-US" smtClean="0"/>
              <a:t>‹#›</a:t>
            </a:fld>
            <a:endParaRPr lang="en-US"/>
          </a:p>
        </p:txBody>
      </p:sp>
    </p:spTree>
    <p:extLst>
      <p:ext uri="{BB962C8B-B14F-4D97-AF65-F5344CB8AC3E}">
        <p14:creationId xmlns:p14="http://schemas.microsoft.com/office/powerpoint/2010/main" val="115736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CD80C25-0FEE-4B86-A9DA-DB729422B85D}" type="slidenum">
              <a:rPr lang="en-US" altLang="en-US"/>
              <a:pPr/>
              <a:t>6</a:t>
            </a:fld>
            <a:endParaRPr lang="en-US" altLang="en-US"/>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http://www.culture.gouv.fr/culture/arcnat/chauvet/en/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2093056-4A36-4773-A7BB-6C30D09A831E}" type="slidenum">
              <a:rPr lang="en-US" altLang="en-US"/>
              <a:pPr/>
              <a:t>7</a:t>
            </a:fld>
            <a:endParaRPr lang="en-US" altLang="en-US"/>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8D41FF-61F7-40A1-941E-32974D48AB1A}"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1D5A9-3355-41D7-8A02-01AB6FAC9F4F}" type="slidenum">
              <a:rPr lang="en-US" smtClean="0"/>
              <a:t>‹#›</a:t>
            </a:fld>
            <a:endParaRPr lang="en-US"/>
          </a:p>
        </p:txBody>
      </p:sp>
    </p:spTree>
    <p:extLst>
      <p:ext uri="{BB962C8B-B14F-4D97-AF65-F5344CB8AC3E}">
        <p14:creationId xmlns:p14="http://schemas.microsoft.com/office/powerpoint/2010/main" val="1310989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8D41FF-61F7-40A1-941E-32974D48AB1A}"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1D5A9-3355-41D7-8A02-01AB6FAC9F4F}" type="slidenum">
              <a:rPr lang="en-US" smtClean="0"/>
              <a:t>‹#›</a:t>
            </a:fld>
            <a:endParaRPr lang="en-US"/>
          </a:p>
        </p:txBody>
      </p:sp>
    </p:spTree>
    <p:extLst>
      <p:ext uri="{BB962C8B-B14F-4D97-AF65-F5344CB8AC3E}">
        <p14:creationId xmlns:p14="http://schemas.microsoft.com/office/powerpoint/2010/main" val="1010674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8D41FF-61F7-40A1-941E-32974D48AB1A}"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1D5A9-3355-41D7-8A02-01AB6FAC9F4F}" type="slidenum">
              <a:rPr lang="en-US" smtClean="0"/>
              <a:t>‹#›</a:t>
            </a:fld>
            <a:endParaRPr lang="en-US"/>
          </a:p>
        </p:txBody>
      </p:sp>
    </p:spTree>
    <p:extLst>
      <p:ext uri="{BB962C8B-B14F-4D97-AF65-F5344CB8AC3E}">
        <p14:creationId xmlns:p14="http://schemas.microsoft.com/office/powerpoint/2010/main" val="3130725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B2BC6885-4FA1-4BF1-8CF0-D2417FCB535E}" type="slidenum">
              <a:rPr lang="en-US" altLang="en-US"/>
              <a:pPr>
                <a:defRPr/>
              </a:pPr>
              <a:t>‹#›</a:t>
            </a:fld>
            <a:endParaRPr lang="en-US" altLang="en-US"/>
          </a:p>
        </p:txBody>
      </p:sp>
    </p:spTree>
    <p:extLst>
      <p:ext uri="{BB962C8B-B14F-4D97-AF65-F5344CB8AC3E}">
        <p14:creationId xmlns:p14="http://schemas.microsoft.com/office/powerpoint/2010/main" val="1822140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endParaRPr lang="en-US"/>
          </a:p>
        </p:txBody>
      </p:sp>
      <p:sp>
        <p:nvSpPr>
          <p:cNvPr id="8" name="Rectangle 13"/>
          <p:cNvSpPr>
            <a:spLocks noGrp="1" noChangeArrowheads="1"/>
          </p:cNvSpPr>
          <p:nvPr>
            <p:ph type="sldNum" sz="quarter" idx="12"/>
          </p:nvPr>
        </p:nvSpPr>
        <p:spPr>
          <a:ln/>
        </p:spPr>
        <p:txBody>
          <a:bodyPr/>
          <a:lstStyle>
            <a:lvl1pPr>
              <a:defRPr/>
            </a:lvl1pPr>
          </a:lstStyle>
          <a:p>
            <a:pPr>
              <a:defRPr/>
            </a:pPr>
            <a:fld id="{9E389826-07DB-4E2B-9874-A3259EC80BAC}" type="slidenum">
              <a:rPr lang="en-US" altLang="en-US"/>
              <a:pPr>
                <a:defRPr/>
              </a:pPr>
              <a:t>‹#›</a:t>
            </a:fld>
            <a:endParaRPr lang="en-US" altLang="en-US"/>
          </a:p>
        </p:txBody>
      </p:sp>
    </p:spTree>
    <p:extLst>
      <p:ext uri="{BB962C8B-B14F-4D97-AF65-F5344CB8AC3E}">
        <p14:creationId xmlns:p14="http://schemas.microsoft.com/office/powerpoint/2010/main" val="2266250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endParaRPr lang="en-US"/>
          </a:p>
        </p:txBody>
      </p:sp>
      <p:sp>
        <p:nvSpPr>
          <p:cNvPr id="8" name="Rectangle 13"/>
          <p:cNvSpPr>
            <a:spLocks noGrp="1" noChangeArrowheads="1"/>
          </p:cNvSpPr>
          <p:nvPr>
            <p:ph type="sldNum" sz="quarter" idx="12"/>
          </p:nvPr>
        </p:nvSpPr>
        <p:spPr>
          <a:ln/>
        </p:spPr>
        <p:txBody>
          <a:bodyPr/>
          <a:lstStyle>
            <a:lvl1pPr>
              <a:defRPr/>
            </a:lvl1pPr>
          </a:lstStyle>
          <a:p>
            <a:pPr>
              <a:defRPr/>
            </a:pPr>
            <a:fld id="{4EC2A174-6FF4-4D13-B4E7-545488C3788E}" type="slidenum">
              <a:rPr lang="en-US" altLang="en-US"/>
              <a:pPr>
                <a:defRPr/>
              </a:pPr>
              <a:t>‹#›</a:t>
            </a:fld>
            <a:endParaRPr lang="en-US" altLang="en-US"/>
          </a:p>
        </p:txBody>
      </p:sp>
    </p:spTree>
    <p:extLst>
      <p:ext uri="{BB962C8B-B14F-4D97-AF65-F5344CB8AC3E}">
        <p14:creationId xmlns:p14="http://schemas.microsoft.com/office/powerpoint/2010/main" val="110879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8D41FF-61F7-40A1-941E-32974D48AB1A}"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1D5A9-3355-41D7-8A02-01AB6FAC9F4F}" type="slidenum">
              <a:rPr lang="en-US" smtClean="0"/>
              <a:t>‹#›</a:t>
            </a:fld>
            <a:endParaRPr lang="en-US"/>
          </a:p>
        </p:txBody>
      </p:sp>
    </p:spTree>
    <p:extLst>
      <p:ext uri="{BB962C8B-B14F-4D97-AF65-F5344CB8AC3E}">
        <p14:creationId xmlns:p14="http://schemas.microsoft.com/office/powerpoint/2010/main" val="2312996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8D41FF-61F7-40A1-941E-32974D48AB1A}"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1D5A9-3355-41D7-8A02-01AB6FAC9F4F}" type="slidenum">
              <a:rPr lang="en-US" smtClean="0"/>
              <a:t>‹#›</a:t>
            </a:fld>
            <a:endParaRPr lang="en-US"/>
          </a:p>
        </p:txBody>
      </p:sp>
    </p:spTree>
    <p:extLst>
      <p:ext uri="{BB962C8B-B14F-4D97-AF65-F5344CB8AC3E}">
        <p14:creationId xmlns:p14="http://schemas.microsoft.com/office/powerpoint/2010/main" val="833371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8D41FF-61F7-40A1-941E-32974D48AB1A}"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1D5A9-3355-41D7-8A02-01AB6FAC9F4F}" type="slidenum">
              <a:rPr lang="en-US" smtClean="0"/>
              <a:t>‹#›</a:t>
            </a:fld>
            <a:endParaRPr lang="en-US"/>
          </a:p>
        </p:txBody>
      </p:sp>
    </p:spTree>
    <p:extLst>
      <p:ext uri="{BB962C8B-B14F-4D97-AF65-F5344CB8AC3E}">
        <p14:creationId xmlns:p14="http://schemas.microsoft.com/office/powerpoint/2010/main" val="40412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8D41FF-61F7-40A1-941E-32974D48AB1A}" type="datetimeFigureOut">
              <a:rPr lang="en-US" smtClean="0"/>
              <a:t>3/31/2017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C1D5A9-3355-41D7-8A02-01AB6FAC9F4F}" type="slidenum">
              <a:rPr lang="en-US" smtClean="0"/>
              <a:t>‹#›</a:t>
            </a:fld>
            <a:endParaRPr lang="en-US"/>
          </a:p>
        </p:txBody>
      </p:sp>
    </p:spTree>
    <p:extLst>
      <p:ext uri="{BB962C8B-B14F-4D97-AF65-F5344CB8AC3E}">
        <p14:creationId xmlns:p14="http://schemas.microsoft.com/office/powerpoint/2010/main" val="1544786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8D41FF-61F7-40A1-941E-32974D48AB1A}" type="datetimeFigureOut">
              <a:rPr lang="en-US" smtClean="0"/>
              <a:t>3/31/2017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C1D5A9-3355-41D7-8A02-01AB6FAC9F4F}" type="slidenum">
              <a:rPr lang="en-US" smtClean="0"/>
              <a:t>‹#›</a:t>
            </a:fld>
            <a:endParaRPr lang="en-US"/>
          </a:p>
        </p:txBody>
      </p:sp>
    </p:spTree>
    <p:extLst>
      <p:ext uri="{BB962C8B-B14F-4D97-AF65-F5344CB8AC3E}">
        <p14:creationId xmlns:p14="http://schemas.microsoft.com/office/powerpoint/2010/main" val="3663284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D41FF-61F7-40A1-941E-32974D48AB1A}" type="datetimeFigureOut">
              <a:rPr lang="en-US" smtClean="0"/>
              <a:t>3/31/2017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C1D5A9-3355-41D7-8A02-01AB6FAC9F4F}" type="slidenum">
              <a:rPr lang="en-US" smtClean="0"/>
              <a:t>‹#›</a:t>
            </a:fld>
            <a:endParaRPr lang="en-US"/>
          </a:p>
        </p:txBody>
      </p:sp>
    </p:spTree>
    <p:extLst>
      <p:ext uri="{BB962C8B-B14F-4D97-AF65-F5344CB8AC3E}">
        <p14:creationId xmlns:p14="http://schemas.microsoft.com/office/powerpoint/2010/main" val="326391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8D41FF-61F7-40A1-941E-32974D48AB1A}"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1D5A9-3355-41D7-8A02-01AB6FAC9F4F}" type="slidenum">
              <a:rPr lang="en-US" smtClean="0"/>
              <a:t>‹#›</a:t>
            </a:fld>
            <a:endParaRPr lang="en-US"/>
          </a:p>
        </p:txBody>
      </p:sp>
    </p:spTree>
    <p:extLst>
      <p:ext uri="{BB962C8B-B14F-4D97-AF65-F5344CB8AC3E}">
        <p14:creationId xmlns:p14="http://schemas.microsoft.com/office/powerpoint/2010/main" val="31450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8D41FF-61F7-40A1-941E-32974D48AB1A}"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1D5A9-3355-41D7-8A02-01AB6FAC9F4F}" type="slidenum">
              <a:rPr lang="en-US" smtClean="0"/>
              <a:t>‹#›</a:t>
            </a:fld>
            <a:endParaRPr lang="en-US"/>
          </a:p>
        </p:txBody>
      </p:sp>
    </p:spTree>
    <p:extLst>
      <p:ext uri="{BB962C8B-B14F-4D97-AF65-F5344CB8AC3E}">
        <p14:creationId xmlns:p14="http://schemas.microsoft.com/office/powerpoint/2010/main" val="1312171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D41FF-61F7-40A1-941E-32974D48AB1A}" type="datetimeFigureOut">
              <a:rPr lang="en-US" smtClean="0"/>
              <a:t>3/31/2017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C1D5A9-3355-41D7-8A02-01AB6FAC9F4F}" type="slidenum">
              <a:rPr lang="en-US" smtClean="0"/>
              <a:t>‹#›</a:t>
            </a:fld>
            <a:endParaRPr lang="en-US"/>
          </a:p>
        </p:txBody>
      </p:sp>
    </p:spTree>
    <p:extLst>
      <p:ext uri="{BB962C8B-B14F-4D97-AF65-F5344CB8AC3E}">
        <p14:creationId xmlns:p14="http://schemas.microsoft.com/office/powerpoint/2010/main" val="2355759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14.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kwfNGatxUJ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Rot="1" noChangeArrowheads="1"/>
          </p:cNvSpPr>
          <p:nvPr>
            <p:ph type="title"/>
          </p:nvPr>
        </p:nvSpPr>
        <p:spPr>
          <a:xfrm>
            <a:off x="0" y="533400"/>
            <a:ext cx="4572000" cy="1431925"/>
          </a:xfrm>
        </p:spPr>
        <p:txBody>
          <a:bodyPr/>
          <a:lstStyle/>
          <a:p>
            <a:pPr marL="1117600" indent="-1117600" eaLnBrk="1" hangingPunct="1">
              <a:defRPr/>
            </a:pPr>
            <a:r>
              <a:rPr lang="en-US" altLang="en-US" sz="3500" smtClean="0"/>
              <a:t>Evidence of Evolution – Fossil Record</a:t>
            </a:r>
          </a:p>
        </p:txBody>
      </p:sp>
      <p:sp>
        <p:nvSpPr>
          <p:cNvPr id="25603" name="Rectangle 1027"/>
          <p:cNvSpPr>
            <a:spLocks noGrp="1" noRot="1" noChangeArrowheads="1"/>
          </p:cNvSpPr>
          <p:nvPr>
            <p:ph type="body" sz="half" idx="1"/>
          </p:nvPr>
        </p:nvSpPr>
        <p:spPr>
          <a:xfrm>
            <a:off x="0" y="2362200"/>
            <a:ext cx="4495800" cy="2743200"/>
          </a:xfrm>
        </p:spPr>
        <p:txBody>
          <a:bodyPr>
            <a:normAutofit fontScale="85000" lnSpcReduction="20000"/>
          </a:bodyPr>
          <a:lstStyle/>
          <a:p>
            <a:pPr marL="660400" indent="-660400" eaLnBrk="1" hangingPunct="1">
              <a:lnSpc>
                <a:spcPct val="90000"/>
              </a:lnSpc>
              <a:buFontTx/>
              <a:buNone/>
              <a:defRPr/>
            </a:pPr>
            <a:r>
              <a:rPr lang="en-US" altLang="en-US" sz="2000" b="1" smtClean="0"/>
              <a:t>Fossil Record provides evidence that living things have evolved</a:t>
            </a:r>
          </a:p>
          <a:p>
            <a:pPr marL="660400" indent="-660400" eaLnBrk="1" hangingPunct="1">
              <a:lnSpc>
                <a:spcPct val="90000"/>
              </a:lnSpc>
              <a:buFontTx/>
              <a:buChar char="•"/>
              <a:defRPr/>
            </a:pPr>
            <a:endParaRPr lang="en-US" altLang="en-US" sz="2000" b="1" smtClean="0"/>
          </a:p>
          <a:p>
            <a:pPr marL="660400" indent="-660400" eaLnBrk="1" hangingPunct="1">
              <a:lnSpc>
                <a:spcPct val="90000"/>
              </a:lnSpc>
              <a:buFontTx/>
              <a:buNone/>
              <a:defRPr/>
            </a:pPr>
            <a:r>
              <a:rPr lang="en-US" altLang="en-US" sz="2000" b="1" smtClean="0"/>
              <a:t>Fossils show the history of life on earth and how different groups of organisms have changed over time</a:t>
            </a:r>
          </a:p>
          <a:p>
            <a:pPr marL="660400" indent="-660400" eaLnBrk="1" hangingPunct="1">
              <a:lnSpc>
                <a:spcPct val="90000"/>
              </a:lnSpc>
              <a:buFontTx/>
              <a:buNone/>
              <a:defRPr/>
            </a:pPr>
            <a:endParaRPr lang="en-US" altLang="en-US" sz="2000" b="1" smtClean="0"/>
          </a:p>
          <a:p>
            <a:pPr marL="660400" indent="-660400" eaLnBrk="1" hangingPunct="1">
              <a:lnSpc>
                <a:spcPct val="90000"/>
              </a:lnSpc>
              <a:buFontTx/>
              <a:buNone/>
              <a:defRPr/>
            </a:pPr>
            <a:r>
              <a:rPr lang="en-US" altLang="en-US" sz="2000" b="1" u="sng" smtClean="0"/>
              <a:t>Transitional Fossils</a:t>
            </a:r>
            <a:r>
              <a:rPr lang="en-US" altLang="en-US" sz="2000" b="1" smtClean="0"/>
              <a:t> – </a:t>
            </a:r>
          </a:p>
          <a:p>
            <a:pPr lvl="1" eaLnBrk="1" hangingPunct="1">
              <a:lnSpc>
                <a:spcPct val="90000"/>
              </a:lnSpc>
              <a:buFontTx/>
              <a:buChar char="•"/>
              <a:defRPr/>
            </a:pPr>
            <a:r>
              <a:rPr lang="en-US" altLang="en-US" sz="2000" b="1" smtClean="0"/>
              <a:t>	</a:t>
            </a:r>
            <a:r>
              <a:rPr lang="en-US" altLang="en-US" sz="2000" i="1" smtClean="0"/>
              <a:t>any fossil which gives us information about a transition from one species to another; helps support the Theory of Evolution</a:t>
            </a:r>
            <a:r>
              <a:rPr lang="en-US" altLang="en-US" sz="2000" smtClean="0">
                <a:effectLst/>
              </a:rPr>
              <a:t> </a:t>
            </a:r>
          </a:p>
        </p:txBody>
      </p:sp>
      <p:pic>
        <p:nvPicPr>
          <p:cNvPr id="3076" name="Picture 1029" descr="arc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544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088" y="0"/>
            <a:ext cx="41878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6293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4" name="Rectangle 6"/>
          <p:cNvSpPr>
            <a:spLocks noGrp="1" noRot="1" noChangeArrowheads="1"/>
          </p:cNvSpPr>
          <p:nvPr>
            <p:ph type="title" idx="4294967295"/>
          </p:nvPr>
        </p:nvSpPr>
        <p:spPr>
          <a:xfrm>
            <a:off x="381000" y="381000"/>
            <a:ext cx="3124200" cy="5410200"/>
          </a:xfrm>
        </p:spPr>
        <p:txBody>
          <a:bodyPr/>
          <a:lstStyle/>
          <a:p>
            <a:pPr eaLnBrk="1" hangingPunct="1">
              <a:defRPr/>
            </a:pPr>
            <a:r>
              <a:rPr lang="en-US" altLang="en-US" sz="4000" smtClean="0"/>
              <a:t>Evidence of Evolution – Geologic Evolution </a:t>
            </a:r>
            <a:br>
              <a:rPr lang="en-US" altLang="en-US" sz="4000" smtClean="0"/>
            </a:br>
            <a:r>
              <a:rPr lang="en-US" altLang="en-US" sz="4000" smtClean="0"/>
              <a:t/>
            </a:r>
            <a:br>
              <a:rPr lang="en-US" altLang="en-US" sz="4000" smtClean="0"/>
            </a:br>
            <a:r>
              <a:rPr lang="en-US" altLang="en-US" sz="3600" smtClean="0"/>
              <a:t>Relative vs. Absolute Dating</a:t>
            </a:r>
          </a:p>
        </p:txBody>
      </p:sp>
      <p:pic>
        <p:nvPicPr>
          <p:cNvPr id="13315" name="Picture 5" descr="Relative vs. absolute dating"/>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736975" y="0"/>
            <a:ext cx="5407025" cy="68580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851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152400"/>
            <a:ext cx="8229600" cy="884238"/>
          </a:xfrm>
        </p:spPr>
        <p:txBody>
          <a:bodyPr/>
          <a:lstStyle/>
          <a:p>
            <a:pPr>
              <a:defRPr/>
            </a:pPr>
            <a:r>
              <a:rPr lang="en-US" altLang="en-US" u="sng" smtClean="0"/>
              <a:t>Biodiversity</a:t>
            </a:r>
          </a:p>
        </p:txBody>
      </p:sp>
      <p:sp>
        <p:nvSpPr>
          <p:cNvPr id="12291" name="Rectangle 3"/>
          <p:cNvSpPr>
            <a:spLocks noGrp="1" noChangeArrowheads="1"/>
          </p:cNvSpPr>
          <p:nvPr>
            <p:ph type="body" idx="1"/>
          </p:nvPr>
        </p:nvSpPr>
        <p:spPr>
          <a:xfrm>
            <a:off x="457200" y="990600"/>
            <a:ext cx="8229600" cy="5135563"/>
          </a:xfrm>
        </p:spPr>
        <p:txBody>
          <a:bodyPr/>
          <a:lstStyle/>
          <a:p>
            <a:pPr>
              <a:lnSpc>
                <a:spcPct val="90000"/>
              </a:lnSpc>
              <a:defRPr/>
            </a:pPr>
            <a:r>
              <a:rPr lang="en-US" altLang="en-US" i="1" smtClean="0"/>
              <a:t>The variety of life in the world, or in a specific habitat or ecosystem</a:t>
            </a:r>
          </a:p>
          <a:p>
            <a:pPr>
              <a:lnSpc>
                <a:spcPct val="90000"/>
              </a:lnSpc>
              <a:defRPr/>
            </a:pPr>
            <a:r>
              <a:rPr lang="en-US" altLang="en-US" smtClean="0"/>
              <a:t>Pangea began to separate into separate continents creating physical barriers such as seas, restricting migration to within the continents. </a:t>
            </a:r>
          </a:p>
          <a:p>
            <a:pPr lvl="1">
              <a:lnSpc>
                <a:spcPct val="90000"/>
              </a:lnSpc>
              <a:defRPr/>
            </a:pPr>
            <a:r>
              <a:rPr lang="en-US" altLang="en-US" smtClean="0"/>
              <a:t>Gene pools of species are separated and as they are exposed to different biotic and abiotic conditions, each portion of the species adapts differently and eventually forms new species on the separated continents. </a:t>
            </a:r>
          </a:p>
          <a:p>
            <a:pPr>
              <a:lnSpc>
                <a:spcPct val="90000"/>
              </a:lnSpc>
              <a:defRPr/>
            </a:pPr>
            <a:r>
              <a:rPr lang="en-US" altLang="en-US" smtClean="0"/>
              <a:t>This process is known as </a:t>
            </a:r>
            <a:r>
              <a:rPr lang="en-US" altLang="en-US" b="1" smtClean="0"/>
              <a:t>speciation</a:t>
            </a:r>
            <a:r>
              <a:rPr lang="en-US" altLang="en-US" smtClean="0"/>
              <a:t>. </a:t>
            </a:r>
          </a:p>
        </p:txBody>
      </p:sp>
    </p:spTree>
    <p:extLst>
      <p:ext uri="{BB962C8B-B14F-4D97-AF65-F5344CB8AC3E}">
        <p14:creationId xmlns:p14="http://schemas.microsoft.com/office/powerpoint/2010/main" val="273631889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en-US" altLang="en-US" dirty="0"/>
              <a:t>Biodiversity</a:t>
            </a:r>
          </a:p>
        </p:txBody>
      </p:sp>
      <p:sp>
        <p:nvSpPr>
          <p:cNvPr id="13315" name="Rectangle 3"/>
          <p:cNvSpPr>
            <a:spLocks noGrp="1" noChangeArrowheads="1"/>
          </p:cNvSpPr>
          <p:nvPr>
            <p:ph type="body" idx="1"/>
          </p:nvPr>
        </p:nvSpPr>
        <p:spPr>
          <a:xfrm>
            <a:off x="835025" y="1447800"/>
            <a:ext cx="8007350" cy="4191000"/>
          </a:xfrm>
        </p:spPr>
        <p:txBody>
          <a:bodyPr/>
          <a:lstStyle/>
          <a:p>
            <a:pPr>
              <a:lnSpc>
                <a:spcPct val="90000"/>
              </a:lnSpc>
              <a:defRPr/>
            </a:pPr>
            <a:r>
              <a:rPr lang="en-US" altLang="en-US" smtClean="0"/>
              <a:t>Changes in abiotic and biotic conditions will also lead to the creation of new species increasing the diversity of habitats and niches. </a:t>
            </a:r>
          </a:p>
          <a:p>
            <a:pPr>
              <a:lnSpc>
                <a:spcPct val="90000"/>
              </a:lnSpc>
              <a:defRPr/>
            </a:pPr>
            <a:r>
              <a:rPr lang="en-US" altLang="en-US" smtClean="0"/>
              <a:t>This also provides the space for new species to evolve into these habitats. </a:t>
            </a:r>
          </a:p>
          <a:p>
            <a:pPr>
              <a:lnSpc>
                <a:spcPct val="90000"/>
              </a:lnSpc>
              <a:defRPr/>
            </a:pPr>
            <a:r>
              <a:rPr lang="en-US" altLang="en-US" smtClean="0"/>
              <a:t>The end result of the separation of Pangea into today’s continental configuration is that plate tectonics has been one of the main driving forces promoting biodiversity of organisms. </a:t>
            </a:r>
          </a:p>
        </p:txBody>
      </p:sp>
    </p:spTree>
    <p:extLst>
      <p:ext uri="{BB962C8B-B14F-4D97-AF65-F5344CB8AC3E}">
        <p14:creationId xmlns:p14="http://schemas.microsoft.com/office/powerpoint/2010/main" val="159670760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0" y="0"/>
            <a:ext cx="8385175" cy="1431925"/>
          </a:xfrm>
        </p:spPr>
        <p:txBody>
          <a:bodyPr/>
          <a:lstStyle/>
          <a:p>
            <a:pPr marL="1117600" indent="-1117600" eaLnBrk="1" hangingPunct="1">
              <a:defRPr/>
            </a:pPr>
            <a:r>
              <a:rPr lang="en-US" dirty="0" smtClean="0"/>
              <a:t>Evidence of             Evolution</a:t>
            </a:r>
          </a:p>
        </p:txBody>
      </p:sp>
      <p:sp>
        <p:nvSpPr>
          <p:cNvPr id="26627" name="Rectangle 3"/>
          <p:cNvSpPr>
            <a:spLocks noGrp="1" noRot="1" noChangeArrowheads="1"/>
          </p:cNvSpPr>
          <p:nvPr>
            <p:ph type="body" idx="1"/>
          </p:nvPr>
        </p:nvSpPr>
        <p:spPr>
          <a:xfrm>
            <a:off x="0" y="1371600"/>
            <a:ext cx="4800600" cy="4525963"/>
          </a:xfrm>
        </p:spPr>
        <p:txBody>
          <a:bodyPr/>
          <a:lstStyle/>
          <a:p>
            <a:pPr marL="609600" indent="-609600" eaLnBrk="1" hangingPunct="1">
              <a:lnSpc>
                <a:spcPct val="90000"/>
              </a:lnSpc>
              <a:buClr>
                <a:schemeClr val="bg1"/>
              </a:buClr>
              <a:buFontTx/>
              <a:buNone/>
              <a:defRPr/>
            </a:pPr>
            <a:r>
              <a:rPr lang="en-US" altLang="en-US" sz="2800" b="1" smtClean="0"/>
              <a:t>Geographic Distribution of Living Species</a:t>
            </a:r>
          </a:p>
          <a:p>
            <a:pPr marL="609600" indent="-609600" eaLnBrk="1" hangingPunct="1">
              <a:lnSpc>
                <a:spcPct val="90000"/>
              </a:lnSpc>
              <a:buClr>
                <a:schemeClr val="bg1"/>
              </a:buClr>
              <a:buFont typeface="Wingdings" pitchFamily="2" charset="2"/>
              <a:buNone/>
              <a:defRPr/>
            </a:pPr>
            <a:endParaRPr lang="en-US" altLang="en-US" sz="2800" b="1" smtClean="0"/>
          </a:p>
          <a:p>
            <a:pPr marL="990600" lvl="1" indent="-533400" eaLnBrk="1" hangingPunct="1">
              <a:lnSpc>
                <a:spcPct val="90000"/>
              </a:lnSpc>
              <a:buClr>
                <a:schemeClr val="bg1"/>
              </a:buClr>
              <a:buFont typeface="Wingdings" pitchFamily="2" charset="2"/>
              <a:buNone/>
              <a:defRPr/>
            </a:pPr>
            <a:r>
              <a:rPr lang="en-US" altLang="en-US" b="1" smtClean="0"/>
              <a:t>	Similar animals in different locations were the product of different lines of descent</a:t>
            </a:r>
          </a:p>
        </p:txBody>
      </p:sp>
      <p:pic>
        <p:nvPicPr>
          <p:cNvPr id="16388" name="Picture 23" descr="d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0"/>
            <a:ext cx="350520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5" descr="25-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667000"/>
            <a:ext cx="3505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7305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honeycreepe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0"/>
            <a:ext cx="6019800" cy="68580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397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0" y="244475"/>
            <a:ext cx="4876800" cy="1431925"/>
          </a:xfrm>
        </p:spPr>
        <p:txBody>
          <a:bodyPr/>
          <a:lstStyle/>
          <a:p>
            <a:pPr marL="1117600" indent="-1117600" eaLnBrk="1" hangingPunct="1">
              <a:defRPr/>
            </a:pPr>
            <a:r>
              <a:rPr lang="en-US" sz="3200" dirty="0" smtClean="0"/>
              <a:t> </a:t>
            </a:r>
            <a:r>
              <a:rPr lang="en-US" altLang="en-US" sz="3200" dirty="0"/>
              <a:t>Evidence for Evolution – Comparative Anatomy</a:t>
            </a:r>
            <a:endParaRPr lang="en-US" sz="3200" dirty="0" smtClean="0"/>
          </a:p>
        </p:txBody>
      </p:sp>
      <p:sp>
        <p:nvSpPr>
          <p:cNvPr id="27651" name="Rectangle 3"/>
          <p:cNvSpPr>
            <a:spLocks noGrp="1" noRot="1" noChangeArrowheads="1"/>
          </p:cNvSpPr>
          <p:nvPr>
            <p:ph type="body" sz="half" idx="1"/>
          </p:nvPr>
        </p:nvSpPr>
        <p:spPr>
          <a:xfrm>
            <a:off x="0" y="2197100"/>
            <a:ext cx="4724400" cy="4953000"/>
          </a:xfrm>
        </p:spPr>
        <p:txBody>
          <a:bodyPr/>
          <a:lstStyle/>
          <a:p>
            <a:pPr marL="660400" indent="-660400" eaLnBrk="1" hangingPunct="1">
              <a:lnSpc>
                <a:spcPct val="90000"/>
              </a:lnSpc>
              <a:buClr>
                <a:schemeClr val="bg1"/>
              </a:buClr>
              <a:buFontTx/>
              <a:buNone/>
              <a:defRPr/>
            </a:pPr>
            <a:r>
              <a:rPr lang="en-US" altLang="en-US" sz="2800" b="1" smtClean="0"/>
              <a:t>	</a:t>
            </a:r>
            <a:r>
              <a:rPr lang="en-US" altLang="en-US" sz="2800" b="1" u="sng" smtClean="0"/>
              <a:t>Homologous Body Structures</a:t>
            </a:r>
          </a:p>
          <a:p>
            <a:pPr marL="1035050" lvl="1" indent="-577850" eaLnBrk="1" hangingPunct="1">
              <a:lnSpc>
                <a:spcPct val="90000"/>
              </a:lnSpc>
              <a:buClr>
                <a:schemeClr val="bg1"/>
              </a:buClr>
              <a:defRPr/>
            </a:pPr>
            <a:r>
              <a:rPr lang="en-US" altLang="en-US" i="1" smtClean="0"/>
              <a:t>Structures that have different mature forms but develop from the same embryonic tissues</a:t>
            </a:r>
          </a:p>
          <a:p>
            <a:pPr marL="660400" indent="-660400" eaLnBrk="1" hangingPunct="1">
              <a:lnSpc>
                <a:spcPct val="90000"/>
              </a:lnSpc>
              <a:buClr>
                <a:schemeClr val="bg1"/>
              </a:buClr>
              <a:buFont typeface="Wingdings" pitchFamily="2" charset="2"/>
              <a:buNone/>
              <a:defRPr/>
            </a:pPr>
            <a:endParaRPr lang="en-US" altLang="en-US" sz="2800" b="1" smtClean="0"/>
          </a:p>
          <a:p>
            <a:pPr marL="1409700" lvl="2" indent="-495300" eaLnBrk="1" hangingPunct="1">
              <a:lnSpc>
                <a:spcPct val="90000"/>
              </a:lnSpc>
              <a:buClr>
                <a:schemeClr val="bg1"/>
              </a:buClr>
              <a:buFont typeface="Wingdings" pitchFamily="2" charset="2"/>
              <a:buNone/>
              <a:defRPr/>
            </a:pPr>
            <a:r>
              <a:rPr lang="en-US" altLang="en-US" sz="2800" smtClean="0"/>
              <a:t>e.g. Wing of bat, human arm, leg of turtle</a:t>
            </a:r>
          </a:p>
          <a:p>
            <a:pPr marL="660400" indent="-660400" eaLnBrk="1" hangingPunct="1">
              <a:lnSpc>
                <a:spcPct val="90000"/>
              </a:lnSpc>
              <a:buClr>
                <a:schemeClr val="bg1"/>
              </a:buClr>
              <a:buFont typeface="Wingdings" pitchFamily="2" charset="2"/>
              <a:buNone/>
              <a:defRPr/>
            </a:pPr>
            <a:endParaRPr lang="en-US" altLang="en-US" sz="2800" b="1" i="1" smtClean="0"/>
          </a:p>
        </p:txBody>
      </p:sp>
      <p:pic>
        <p:nvPicPr>
          <p:cNvPr id="18436" name="Picture 11" descr="bio_ch15_43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0"/>
            <a:ext cx="434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12"/>
          <p:cNvSpPr txBox="1">
            <a:spLocks noChangeArrowheads="1"/>
          </p:cNvSpPr>
          <p:nvPr/>
        </p:nvSpPr>
        <p:spPr bwMode="auto">
          <a:xfrm>
            <a:off x="7162800" y="1701800"/>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
              <a:defRPr sz="3200">
                <a:solidFill>
                  <a:schemeClr val="tx1"/>
                </a:solidFill>
                <a:latin typeface="Arial"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algn="ctr">
              <a:spcBef>
                <a:spcPct val="50000"/>
              </a:spcBef>
              <a:buClrTx/>
              <a:buFontTx/>
              <a:buNone/>
            </a:pPr>
            <a:r>
              <a:rPr lang="en-US" altLang="en-US" sz="1400"/>
              <a:t>Turtle</a:t>
            </a:r>
          </a:p>
        </p:txBody>
      </p:sp>
      <p:sp>
        <p:nvSpPr>
          <p:cNvPr id="18438" name="Text Box 13"/>
          <p:cNvSpPr txBox="1">
            <a:spLocks noChangeArrowheads="1"/>
          </p:cNvSpPr>
          <p:nvPr/>
        </p:nvSpPr>
        <p:spPr bwMode="auto">
          <a:xfrm>
            <a:off x="7239000" y="31496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
              <a:defRPr sz="3200">
                <a:solidFill>
                  <a:schemeClr val="tx1"/>
                </a:solidFill>
                <a:latin typeface="Arial"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algn="ctr">
              <a:spcBef>
                <a:spcPct val="50000"/>
              </a:spcBef>
              <a:buClrTx/>
              <a:buFontTx/>
              <a:buNone/>
            </a:pPr>
            <a:r>
              <a:rPr lang="en-US" altLang="en-US" sz="1400"/>
              <a:t>Alligator</a:t>
            </a:r>
          </a:p>
        </p:txBody>
      </p:sp>
      <p:sp>
        <p:nvSpPr>
          <p:cNvPr id="18439" name="Text Box 14"/>
          <p:cNvSpPr txBox="1">
            <a:spLocks noChangeArrowheads="1"/>
          </p:cNvSpPr>
          <p:nvPr/>
        </p:nvSpPr>
        <p:spPr bwMode="auto">
          <a:xfrm>
            <a:off x="7239000" y="4673600"/>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
              <a:defRPr sz="3200">
                <a:solidFill>
                  <a:schemeClr val="tx1"/>
                </a:solidFill>
                <a:latin typeface="Arial"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algn="ctr">
              <a:spcBef>
                <a:spcPct val="50000"/>
              </a:spcBef>
              <a:buClrTx/>
              <a:buFontTx/>
              <a:buNone/>
            </a:pPr>
            <a:r>
              <a:rPr lang="en-US" altLang="en-US" sz="1400"/>
              <a:t>Bird</a:t>
            </a:r>
          </a:p>
        </p:txBody>
      </p:sp>
    </p:spTree>
    <p:extLst>
      <p:ext uri="{BB962C8B-B14F-4D97-AF65-F5344CB8AC3E}">
        <p14:creationId xmlns:p14="http://schemas.microsoft.com/office/powerpoint/2010/main" val="791664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9" name="Rectangle 5"/>
          <p:cNvSpPr>
            <a:spLocks noGrp="1" noRot="1" noChangeArrowheads="1"/>
          </p:cNvSpPr>
          <p:nvPr>
            <p:ph type="title"/>
          </p:nvPr>
        </p:nvSpPr>
        <p:spPr>
          <a:xfrm>
            <a:off x="0" y="0"/>
            <a:ext cx="9144000" cy="838200"/>
          </a:xfrm>
        </p:spPr>
        <p:txBody>
          <a:bodyPr/>
          <a:lstStyle/>
          <a:p>
            <a:pPr eaLnBrk="1" hangingPunct="1">
              <a:defRPr/>
            </a:pPr>
            <a:r>
              <a:rPr lang="en-US" dirty="0" smtClean="0"/>
              <a:t>Homologous Body Structures</a:t>
            </a:r>
          </a:p>
        </p:txBody>
      </p:sp>
      <p:pic>
        <p:nvPicPr>
          <p:cNvPr id="19459" name="Picture 4" descr="ch17c3"/>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685800"/>
            <a:ext cx="9144000" cy="61722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577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255588"/>
            <a:ext cx="8534400" cy="1162050"/>
          </a:xfrm>
        </p:spPr>
        <p:txBody>
          <a:bodyPr/>
          <a:lstStyle/>
          <a:p>
            <a:pPr eaLnBrk="1" hangingPunct="1">
              <a:defRPr/>
            </a:pPr>
            <a:r>
              <a:rPr lang="en-US" altLang="en-US" sz="4000" dirty="0" smtClean="0"/>
              <a:t>Evidence for Evolution – Comparative Anatomy</a:t>
            </a:r>
          </a:p>
        </p:txBody>
      </p:sp>
      <p:sp>
        <p:nvSpPr>
          <p:cNvPr id="14339" name="Rectangle 3"/>
          <p:cNvSpPr>
            <a:spLocks noGrp="1" noChangeArrowheads="1"/>
          </p:cNvSpPr>
          <p:nvPr>
            <p:ph type="body" sz="half" idx="2"/>
          </p:nvPr>
        </p:nvSpPr>
        <p:spPr>
          <a:xfrm>
            <a:off x="88900" y="1447800"/>
            <a:ext cx="6096000" cy="5194300"/>
          </a:xfrm>
        </p:spPr>
        <p:txBody>
          <a:bodyPr/>
          <a:lstStyle/>
          <a:p>
            <a:pPr eaLnBrk="1" hangingPunct="1">
              <a:buFont typeface="Wingdings" pitchFamily="2" charset="2"/>
              <a:buChar char="§"/>
              <a:defRPr/>
            </a:pPr>
            <a:r>
              <a:rPr lang="en-US" altLang="en-US" sz="2500" b="1" u="sng" smtClean="0"/>
              <a:t>Analogous Structures</a:t>
            </a:r>
          </a:p>
          <a:p>
            <a:pPr marL="742950" lvl="1" indent="-285750" eaLnBrk="1" hangingPunct="1">
              <a:buFont typeface="Wingdings" pitchFamily="2" charset="2"/>
              <a:buChar char="§"/>
              <a:defRPr/>
            </a:pPr>
            <a:r>
              <a:rPr lang="en-US" altLang="en-US" sz="2100" i="1" smtClean="0"/>
              <a:t>Structures in different species that have similar appearance or function but have evolved separately thus do not share a common ancestor</a:t>
            </a:r>
            <a:endParaRPr lang="en-US" altLang="en-US" sz="2100" smtClean="0"/>
          </a:p>
          <a:p>
            <a:pPr marL="742950" lvl="1" indent="-285750" eaLnBrk="1" hangingPunct="1">
              <a:buFont typeface="Wingdings" pitchFamily="2" charset="2"/>
              <a:buChar char="§"/>
              <a:defRPr/>
            </a:pPr>
            <a:r>
              <a:rPr lang="en-US" altLang="en-US" sz="2100" smtClean="0"/>
              <a:t>Similar functions, but </a:t>
            </a:r>
            <a:r>
              <a:rPr lang="en-US" altLang="en-US" sz="2100" b="1" smtClean="0"/>
              <a:t>different internal structures</a:t>
            </a:r>
            <a:endParaRPr lang="en-US" altLang="en-US" sz="2100" smtClean="0"/>
          </a:p>
          <a:p>
            <a:pPr eaLnBrk="1" hangingPunct="1">
              <a:buFont typeface="Wingdings" pitchFamily="2" charset="2"/>
              <a:buChar char="§"/>
              <a:defRPr/>
            </a:pPr>
            <a:r>
              <a:rPr lang="en-US" altLang="en-US" sz="2500" smtClean="0"/>
              <a:t>Similarities: </a:t>
            </a:r>
          </a:p>
          <a:p>
            <a:pPr marL="742950" lvl="1" indent="-285750" eaLnBrk="1" hangingPunct="1">
              <a:buFont typeface="Wingdings" pitchFamily="2" charset="2"/>
              <a:buChar char="§"/>
              <a:defRPr/>
            </a:pPr>
            <a:r>
              <a:rPr lang="en-US" altLang="en-US" sz="2100" smtClean="0"/>
              <a:t>birds and insects wings both are used for flying</a:t>
            </a:r>
          </a:p>
          <a:p>
            <a:pPr eaLnBrk="1" hangingPunct="1">
              <a:buFont typeface="Wingdings" pitchFamily="2" charset="2"/>
              <a:buChar char="§"/>
              <a:defRPr/>
            </a:pPr>
            <a:r>
              <a:rPr lang="en-US" altLang="en-US" sz="2500" smtClean="0"/>
              <a:t>Differences: </a:t>
            </a:r>
          </a:p>
          <a:p>
            <a:pPr marL="742950" lvl="1" indent="-285750" eaLnBrk="1" hangingPunct="1">
              <a:buFont typeface="Wingdings" pitchFamily="2" charset="2"/>
              <a:buChar char="§"/>
              <a:defRPr/>
            </a:pPr>
            <a:r>
              <a:rPr lang="en-US" altLang="en-US" sz="2100" smtClean="0"/>
              <a:t>internal structures and embryo development are very different </a:t>
            </a:r>
          </a:p>
        </p:txBody>
      </p:sp>
      <p:sp>
        <p:nvSpPr>
          <p:cNvPr id="20484" name="Text Box 6"/>
          <p:cNvSpPr txBox="1">
            <a:spLocks noChangeArrowheads="1"/>
          </p:cNvSpPr>
          <p:nvPr/>
        </p:nvSpPr>
        <p:spPr bwMode="auto">
          <a:xfrm>
            <a:off x="381000" y="6324600"/>
            <a:ext cx="693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
              <a:defRPr sz="3200">
                <a:solidFill>
                  <a:schemeClr val="tx1"/>
                </a:solidFill>
                <a:latin typeface="Arial"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a:spcBef>
                <a:spcPct val="50000"/>
              </a:spcBef>
              <a:buClrTx/>
              <a:buFontTx/>
              <a:buNone/>
            </a:pPr>
            <a:r>
              <a:rPr lang="en-US" altLang="en-US" sz="1400"/>
              <a:t>Picture from: http://en.wikipedia.org/wiki/Analogy_(biology)</a:t>
            </a:r>
          </a:p>
        </p:txBody>
      </p:sp>
      <p:sp>
        <p:nvSpPr>
          <p:cNvPr id="20485" name="AutoShape 8" descr="Image result for analogous structures definitio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20486" name="AutoShape 10" descr="Image result for analogous structures definitio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pic>
        <p:nvPicPr>
          <p:cNvPr id="20487" name="Picture 12"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667000"/>
            <a:ext cx="3200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42320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82575" y="168275"/>
            <a:ext cx="8385175" cy="1431925"/>
          </a:xfrm>
        </p:spPr>
        <p:txBody>
          <a:bodyPr/>
          <a:lstStyle/>
          <a:p>
            <a:pPr eaLnBrk="1" hangingPunct="1">
              <a:defRPr/>
            </a:pPr>
            <a:r>
              <a:rPr lang="en-US" altLang="en-US" sz="4000" dirty="0" smtClean="0"/>
              <a:t>Evidence for Evolution – Comparative Anatomy</a:t>
            </a:r>
          </a:p>
        </p:txBody>
      </p:sp>
      <p:sp>
        <p:nvSpPr>
          <p:cNvPr id="15363" name="Rectangle 3"/>
          <p:cNvSpPr>
            <a:spLocks noGrp="1" noChangeArrowheads="1"/>
          </p:cNvSpPr>
          <p:nvPr>
            <p:ph type="body" sz="half" idx="1"/>
          </p:nvPr>
        </p:nvSpPr>
        <p:spPr>
          <a:xfrm>
            <a:off x="217488" y="1905000"/>
            <a:ext cx="3927475" cy="4191000"/>
          </a:xfrm>
        </p:spPr>
        <p:txBody>
          <a:bodyPr/>
          <a:lstStyle/>
          <a:p>
            <a:pPr eaLnBrk="1" hangingPunct="1">
              <a:defRPr/>
            </a:pPr>
            <a:r>
              <a:rPr lang="en-US" altLang="en-US" sz="2800" b="1" u="sng" smtClean="0"/>
              <a:t>Vestigial Structures</a:t>
            </a:r>
          </a:p>
          <a:p>
            <a:pPr lvl="1" eaLnBrk="1" hangingPunct="1">
              <a:defRPr/>
            </a:pPr>
            <a:r>
              <a:rPr lang="en-US" altLang="en-US" sz="2400" i="1" smtClean="0"/>
              <a:t>Remnants of structures that were once functional in an ancestor (now-reduced in size and serve little or no function</a:t>
            </a:r>
          </a:p>
        </p:txBody>
      </p:sp>
      <p:pic>
        <p:nvPicPr>
          <p:cNvPr id="21508" name="Picture 5" descr="wisdomteeth6"/>
          <p:cNvPicPr>
            <a:picLocks noChangeAspect="1" noChangeArrowheads="1" noCrop="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334000" y="1676400"/>
            <a:ext cx="2343150" cy="2209800"/>
          </a:xfrm>
          <a:noFill/>
          <a:extLst>
            <a:ext uri="{909E8E84-426E-40DD-AFC4-6F175D3DCCD1}">
              <a14:hiddenFill xmlns:a14="http://schemas.microsoft.com/office/drawing/2010/main">
                <a:solidFill>
                  <a:srgbClr val="FFFFFF"/>
                </a:solidFill>
              </a14:hiddenFill>
            </a:ext>
          </a:extLst>
        </p:spPr>
      </p:pic>
      <p:pic>
        <p:nvPicPr>
          <p:cNvPr id="21509" name="Picture 8" descr="vermiform_appendix"/>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943600" y="3962400"/>
            <a:ext cx="3035300" cy="2109788"/>
          </a:xfrm>
          <a:noFill/>
          <a:extLst>
            <a:ext uri="{909E8E84-426E-40DD-AFC4-6F175D3DCCD1}">
              <a14:hiddenFill xmlns:a14="http://schemas.microsoft.com/office/drawing/2010/main">
                <a:solidFill>
                  <a:srgbClr val="FFFFFF"/>
                </a:solidFill>
              </a14:hiddenFill>
            </a:ext>
          </a:extLst>
        </p:spPr>
      </p:pic>
      <p:pic>
        <p:nvPicPr>
          <p:cNvPr id="21510" name="Picture 11" descr="coccyx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3434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5800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32" name="Rectangle 24"/>
          <p:cNvSpPr>
            <a:spLocks noGrp="1" noRot="1" noChangeArrowheads="1"/>
          </p:cNvSpPr>
          <p:nvPr>
            <p:ph type="title"/>
          </p:nvPr>
        </p:nvSpPr>
        <p:spPr>
          <a:xfrm>
            <a:off x="457200" y="244475"/>
            <a:ext cx="8385175" cy="822325"/>
          </a:xfrm>
        </p:spPr>
        <p:txBody>
          <a:bodyPr/>
          <a:lstStyle/>
          <a:p>
            <a:pPr eaLnBrk="1" hangingPunct="1">
              <a:defRPr/>
            </a:pPr>
            <a:r>
              <a:rPr lang="en-US" dirty="0" smtClean="0"/>
              <a:t>Primate Fossils</a:t>
            </a:r>
          </a:p>
        </p:txBody>
      </p:sp>
      <p:pic>
        <p:nvPicPr>
          <p:cNvPr id="4099" name="Picture 11" descr="skulls"/>
          <p:cNvPicPr>
            <a:picLocks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0" y="914400"/>
            <a:ext cx="9144000" cy="5005388"/>
          </a:xfrm>
          <a:noFill/>
          <a:extLst>
            <a:ext uri="{909E8E84-426E-40DD-AFC4-6F175D3DCCD1}">
              <a14:hiddenFill xmlns:a14="http://schemas.microsoft.com/office/drawing/2010/main">
                <a:solidFill>
                  <a:srgbClr val="FFFFFF"/>
                </a:solidFill>
              </a14:hiddenFill>
            </a:ext>
          </a:extLst>
        </p:spPr>
      </p:pic>
      <p:sp>
        <p:nvSpPr>
          <p:cNvPr id="4100" name="Text Box 26"/>
          <p:cNvSpPr txBox="1">
            <a:spLocks noChangeArrowheads="1"/>
          </p:cNvSpPr>
          <p:nvPr/>
        </p:nvSpPr>
        <p:spPr bwMode="auto">
          <a:xfrm>
            <a:off x="533400" y="60960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
              <a:defRPr sz="3200">
                <a:solidFill>
                  <a:schemeClr val="tx1"/>
                </a:solidFill>
                <a:latin typeface="Arial"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a:spcBef>
                <a:spcPct val="50000"/>
              </a:spcBef>
              <a:buClrTx/>
              <a:buFontTx/>
              <a:buNone/>
            </a:pPr>
            <a:r>
              <a:rPr lang="en-US" altLang="en-US" sz="2400" b="1" i="1"/>
              <a:t>Australopithecus		Homo erectus	Homo sapien</a:t>
            </a:r>
          </a:p>
        </p:txBody>
      </p:sp>
    </p:spTree>
    <p:extLst>
      <p:ext uri="{BB962C8B-B14F-4D97-AF65-F5344CB8AC3E}">
        <p14:creationId xmlns:p14="http://schemas.microsoft.com/office/powerpoint/2010/main" val="4240944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altLang="en-US" dirty="0" smtClean="0"/>
              <a:t>Vestigial structures in Pythons</a:t>
            </a:r>
          </a:p>
        </p:txBody>
      </p:sp>
      <p:sp>
        <p:nvSpPr>
          <p:cNvPr id="16387" name="Rectangle 3"/>
          <p:cNvSpPr>
            <a:spLocks noGrp="1" noChangeArrowheads="1"/>
          </p:cNvSpPr>
          <p:nvPr>
            <p:ph type="body" sz="half" idx="1"/>
          </p:nvPr>
        </p:nvSpPr>
        <p:spPr/>
        <p:txBody>
          <a:bodyPr/>
          <a:lstStyle/>
          <a:p>
            <a:pPr eaLnBrk="1" hangingPunct="1">
              <a:defRPr/>
            </a:pPr>
            <a:r>
              <a:rPr lang="en-US" altLang="en-US" sz="2800" dirty="0" smtClean="0"/>
              <a:t>Have hind leg bones and non-functional legs</a:t>
            </a:r>
          </a:p>
        </p:txBody>
      </p:sp>
      <p:pic>
        <p:nvPicPr>
          <p:cNvPr id="22532" name="Picture 5" descr="308679"/>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4875" y="1639888"/>
            <a:ext cx="3521075" cy="4989512"/>
          </a:xfrm>
          <a:noFill/>
          <a:extLst>
            <a:ext uri="{909E8E84-426E-40DD-AFC4-6F175D3DCCD1}">
              <a14:hiddenFill xmlns:a14="http://schemas.microsoft.com/office/drawing/2010/main">
                <a:solidFill>
                  <a:srgbClr val="FFFFFF"/>
                </a:solidFill>
              </a14:hiddenFill>
            </a:ext>
          </a:extLst>
        </p:spPr>
      </p:pic>
      <p:sp>
        <p:nvSpPr>
          <p:cNvPr id="22533" name="Rectangle 7"/>
          <p:cNvSpPr>
            <a:spLocks noChangeArrowheads="1"/>
          </p:cNvSpPr>
          <p:nvPr/>
        </p:nvSpPr>
        <p:spPr bwMode="auto">
          <a:xfrm>
            <a:off x="5105400" y="3733800"/>
            <a:ext cx="2743200" cy="2209800"/>
          </a:xfrm>
          <a:prstGeom prst="rect">
            <a:avLst/>
          </a:prstGeom>
          <a:noFill/>
          <a:ln w="57150">
            <a:solidFill>
              <a:srgbClr val="FF0000"/>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Font typeface="Wingdings" pitchFamily="2" charset="2"/>
              <a:buChar char="§"/>
              <a:defRPr sz="3200">
                <a:solidFill>
                  <a:schemeClr val="tx1"/>
                </a:solidFill>
                <a:latin typeface="Arial"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a:spcBef>
                <a:spcPct val="0"/>
              </a:spcBef>
              <a:buClrTx/>
              <a:buFontTx/>
              <a:buNone/>
            </a:pPr>
            <a:endParaRPr lang="en-US" altLang="en-US" sz="1800"/>
          </a:p>
        </p:txBody>
      </p:sp>
    </p:spTree>
    <p:extLst>
      <p:ext uri="{BB962C8B-B14F-4D97-AF65-F5344CB8AC3E}">
        <p14:creationId xmlns:p14="http://schemas.microsoft.com/office/powerpoint/2010/main" val="1049712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p:txBody>
          <a:bodyPr/>
          <a:lstStyle/>
          <a:p>
            <a:pPr>
              <a:defRPr/>
            </a:pPr>
            <a:r>
              <a:rPr lang="en-US" altLang="en-US" dirty="0" smtClean="0"/>
              <a:t>Examples: </a:t>
            </a:r>
          </a:p>
        </p:txBody>
      </p:sp>
      <p:sp>
        <p:nvSpPr>
          <p:cNvPr id="17411" name="Content Placeholder 6"/>
          <p:cNvSpPr>
            <a:spLocks noGrp="1"/>
          </p:cNvSpPr>
          <p:nvPr>
            <p:ph idx="1"/>
          </p:nvPr>
        </p:nvSpPr>
        <p:spPr>
          <a:xfrm>
            <a:off x="457200" y="1524000"/>
            <a:ext cx="8229600" cy="3886200"/>
          </a:xfrm>
        </p:spPr>
        <p:txBody>
          <a:bodyPr/>
          <a:lstStyle/>
          <a:p>
            <a:pPr>
              <a:defRPr/>
            </a:pPr>
            <a:r>
              <a:rPr lang="en-US" altLang="en-US" smtClean="0"/>
              <a:t>Tail bone: (coccyx) remnant of a reptilian tail</a:t>
            </a:r>
          </a:p>
          <a:p>
            <a:pPr>
              <a:defRPr/>
            </a:pPr>
            <a:r>
              <a:rPr lang="en-US" altLang="en-US" smtClean="0"/>
              <a:t>Wisdom teeth</a:t>
            </a:r>
          </a:p>
          <a:p>
            <a:pPr>
              <a:defRPr/>
            </a:pPr>
            <a:r>
              <a:rPr lang="en-US" altLang="en-US" smtClean="0"/>
              <a:t>Muscles that move nose and ears</a:t>
            </a:r>
          </a:p>
          <a:p>
            <a:pPr>
              <a:defRPr/>
            </a:pPr>
            <a:r>
              <a:rPr lang="en-US" altLang="en-US" smtClean="0"/>
              <a:t>Whales and snakes have hind leg bones imbedded in their bodies from four legged ancestors</a:t>
            </a:r>
          </a:p>
          <a:p>
            <a:pPr>
              <a:defRPr/>
            </a:pPr>
            <a:endParaRPr lang="en-US" altLang="en-US" b="1" u="sng" smtClean="0"/>
          </a:p>
        </p:txBody>
      </p:sp>
    </p:spTree>
    <p:extLst>
      <p:ext uri="{BB962C8B-B14F-4D97-AF65-F5344CB8AC3E}">
        <p14:creationId xmlns:p14="http://schemas.microsoft.com/office/powerpoint/2010/main" val="197968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304800" y="304800"/>
            <a:ext cx="4724400" cy="1431925"/>
          </a:xfrm>
        </p:spPr>
        <p:txBody>
          <a:bodyPr/>
          <a:lstStyle/>
          <a:p>
            <a:pPr marL="1117600" indent="-1117600" eaLnBrk="1" hangingPunct="1">
              <a:defRPr/>
            </a:pPr>
            <a:r>
              <a:rPr lang="en-US" altLang="en-US" sz="3200" smtClean="0"/>
              <a:t>  Evidence of Evolution – Similarities in Embryology</a:t>
            </a:r>
          </a:p>
        </p:txBody>
      </p:sp>
      <p:sp>
        <p:nvSpPr>
          <p:cNvPr id="28675" name="Rectangle 3"/>
          <p:cNvSpPr>
            <a:spLocks noGrp="1" noRot="1" noChangeArrowheads="1"/>
          </p:cNvSpPr>
          <p:nvPr>
            <p:ph type="body" idx="1"/>
          </p:nvPr>
        </p:nvSpPr>
        <p:spPr>
          <a:xfrm>
            <a:off x="0" y="2057400"/>
            <a:ext cx="4267200" cy="4525963"/>
          </a:xfrm>
        </p:spPr>
        <p:txBody>
          <a:bodyPr/>
          <a:lstStyle/>
          <a:p>
            <a:pPr marL="660400" indent="-660400" eaLnBrk="1" hangingPunct="1">
              <a:buClr>
                <a:schemeClr val="bg1"/>
              </a:buClr>
              <a:buFontTx/>
              <a:buNone/>
              <a:defRPr/>
            </a:pPr>
            <a:r>
              <a:rPr lang="en-US" altLang="en-US" sz="2800" u="sng" smtClean="0"/>
              <a:t>Embryology</a:t>
            </a:r>
          </a:p>
          <a:p>
            <a:pPr marL="1035050" lvl="1" indent="-577850" eaLnBrk="1" hangingPunct="1">
              <a:buClr>
                <a:schemeClr val="bg1"/>
              </a:buClr>
              <a:defRPr/>
            </a:pPr>
            <a:r>
              <a:rPr lang="en-US" altLang="en-US" sz="2400" i="1" smtClean="0"/>
              <a:t>A branch of biology that studies early life stages and their development</a:t>
            </a:r>
          </a:p>
          <a:p>
            <a:pPr marL="660400" indent="-660400" eaLnBrk="1" hangingPunct="1">
              <a:buClr>
                <a:schemeClr val="bg1"/>
              </a:buClr>
              <a:defRPr/>
            </a:pPr>
            <a:r>
              <a:rPr lang="en-US" altLang="en-US" sz="2400" smtClean="0"/>
              <a:t>In their early stages of development, chickens, turtles and rats look similar, providing evidence that they shared a common ancestor.</a:t>
            </a:r>
            <a:endParaRPr lang="en-US" altLang="en-US" smtClean="0">
              <a:effectLst/>
            </a:endParaRPr>
          </a:p>
        </p:txBody>
      </p:sp>
      <p:pic>
        <p:nvPicPr>
          <p:cNvPr id="24580" name="Picture 5" descr="03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0"/>
            <a:ext cx="487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3317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6" name="Rectangle 6"/>
          <p:cNvSpPr>
            <a:spLocks noGrp="1" noRot="1" noChangeArrowheads="1"/>
          </p:cNvSpPr>
          <p:nvPr>
            <p:ph type="title"/>
          </p:nvPr>
        </p:nvSpPr>
        <p:spPr>
          <a:xfrm>
            <a:off x="457200" y="244475"/>
            <a:ext cx="8686800" cy="746125"/>
          </a:xfrm>
        </p:spPr>
        <p:txBody>
          <a:bodyPr/>
          <a:lstStyle/>
          <a:p>
            <a:pPr algn="ctr" eaLnBrk="1" hangingPunct="1">
              <a:defRPr/>
            </a:pPr>
            <a:r>
              <a:rPr lang="en-US" sz="4000" dirty="0" smtClean="0"/>
              <a:t>Embryological development</a:t>
            </a:r>
          </a:p>
        </p:txBody>
      </p:sp>
      <p:pic>
        <p:nvPicPr>
          <p:cNvPr id="25603" name="Picture 5" descr="embryology"/>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011238"/>
            <a:ext cx="9144000" cy="5846762"/>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455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6" name="Rectangle 8"/>
          <p:cNvSpPr>
            <a:spLocks noGrp="1" noRot="1" noChangeArrowheads="1"/>
          </p:cNvSpPr>
          <p:nvPr>
            <p:ph type="title"/>
          </p:nvPr>
        </p:nvSpPr>
        <p:spPr>
          <a:xfrm>
            <a:off x="0" y="304800"/>
            <a:ext cx="2819400" cy="1431925"/>
          </a:xfrm>
        </p:spPr>
        <p:txBody>
          <a:bodyPr>
            <a:normAutofit fontScale="90000"/>
          </a:bodyPr>
          <a:lstStyle/>
          <a:p>
            <a:pPr eaLnBrk="1" hangingPunct="1">
              <a:defRPr/>
            </a:pPr>
            <a:r>
              <a:rPr lang="en-US" sz="4000" dirty="0" smtClean="0"/>
              <a:t>Primate Brain Capacity</a:t>
            </a:r>
          </a:p>
        </p:txBody>
      </p:sp>
      <p:pic>
        <p:nvPicPr>
          <p:cNvPr id="5123" name="Picture 4" descr="evolution-skull"/>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819400" y="0"/>
            <a:ext cx="6324600" cy="68580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856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1" name="Rectangle 5"/>
          <p:cNvSpPr>
            <a:spLocks noGrp="1" noRot="1" noChangeArrowheads="1"/>
          </p:cNvSpPr>
          <p:nvPr>
            <p:ph type="title"/>
          </p:nvPr>
        </p:nvSpPr>
        <p:spPr>
          <a:xfrm>
            <a:off x="457200" y="244475"/>
            <a:ext cx="8385175" cy="517525"/>
          </a:xfrm>
        </p:spPr>
        <p:txBody>
          <a:bodyPr>
            <a:normAutofit fontScale="90000"/>
          </a:bodyPr>
          <a:lstStyle/>
          <a:p>
            <a:pPr eaLnBrk="1" hangingPunct="1">
              <a:defRPr/>
            </a:pPr>
            <a:r>
              <a:rPr lang="en-US" sz="4000" dirty="0" smtClean="0"/>
              <a:t>Primate Bone structure</a:t>
            </a:r>
          </a:p>
        </p:txBody>
      </p:sp>
      <p:pic>
        <p:nvPicPr>
          <p:cNvPr id="6147" name="Picture 4" descr="Comparison of chimp, A. africanus and human"/>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754063"/>
            <a:ext cx="9144000" cy="610393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928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rrowheads="1"/>
          </p:cNvSpPr>
          <p:nvPr>
            <p:ph type="title"/>
          </p:nvPr>
        </p:nvSpPr>
        <p:spPr>
          <a:xfrm>
            <a:off x="228600" y="0"/>
            <a:ext cx="5181600" cy="1143000"/>
          </a:xfrm>
        </p:spPr>
        <p:txBody>
          <a:bodyPr/>
          <a:lstStyle/>
          <a:p>
            <a:pPr eaLnBrk="1" hangingPunct="1">
              <a:defRPr/>
            </a:pPr>
            <a:r>
              <a:rPr lang="en-US" sz="2800" i="1" dirty="0" smtClean="0">
                <a:solidFill>
                  <a:schemeClr val="tx1"/>
                </a:solidFill>
                <a:latin typeface="Arial" charset="0"/>
              </a:rPr>
              <a:t>Homo </a:t>
            </a:r>
            <a:r>
              <a:rPr lang="en-US" sz="2800" i="1" dirty="0" err="1" smtClean="0">
                <a:solidFill>
                  <a:schemeClr val="tx1"/>
                </a:solidFill>
                <a:latin typeface="Arial" charset="0"/>
              </a:rPr>
              <a:t>habilis</a:t>
            </a:r>
            <a:r>
              <a:rPr lang="en-US" sz="2800" i="1" dirty="0" smtClean="0">
                <a:solidFill>
                  <a:schemeClr val="tx1"/>
                </a:solidFill>
                <a:latin typeface="Arial" charset="0"/>
              </a:rPr>
              <a:t> = handy human</a:t>
            </a:r>
            <a:br>
              <a:rPr lang="en-US" sz="2800" i="1" dirty="0" smtClean="0">
                <a:solidFill>
                  <a:schemeClr val="tx1"/>
                </a:solidFill>
                <a:latin typeface="Arial" charset="0"/>
              </a:rPr>
            </a:br>
            <a:r>
              <a:rPr lang="en-US" sz="2800" dirty="0" smtClean="0">
                <a:solidFill>
                  <a:schemeClr val="tx1"/>
                </a:solidFill>
                <a:latin typeface="Arial" charset="0"/>
              </a:rPr>
              <a:t>1.5 to 2 </a:t>
            </a:r>
            <a:r>
              <a:rPr lang="en-US" sz="2800" dirty="0" err="1" smtClean="0">
                <a:solidFill>
                  <a:schemeClr val="tx1"/>
                </a:solidFill>
                <a:latin typeface="Arial" charset="0"/>
              </a:rPr>
              <a:t>mya</a:t>
            </a:r>
            <a:endParaRPr lang="en-US" sz="2800" dirty="0" smtClean="0">
              <a:solidFill>
                <a:schemeClr val="tx1"/>
              </a:solidFill>
              <a:latin typeface="Arial" charset="0"/>
            </a:endParaRPr>
          </a:p>
        </p:txBody>
      </p:sp>
      <p:pic>
        <p:nvPicPr>
          <p:cNvPr id="7171" name="Picture 3" descr="habilis"/>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1143000"/>
            <a:ext cx="3965575" cy="5181600"/>
          </a:xfrm>
          <a:noFill/>
          <a:extLst>
            <a:ext uri="{909E8E84-426E-40DD-AFC4-6F175D3DCCD1}">
              <a14:hiddenFill xmlns:a14="http://schemas.microsoft.com/office/drawing/2010/main">
                <a:solidFill>
                  <a:srgbClr val="FFFFFF"/>
                </a:solidFill>
              </a14:hiddenFill>
            </a:ext>
          </a:extLst>
        </p:spPr>
      </p:pic>
      <p:pic>
        <p:nvPicPr>
          <p:cNvPr id="7172" name="Picture 4" descr="HomoEreca"/>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76875" y="914400"/>
            <a:ext cx="3286125" cy="5972175"/>
          </a:xfrm>
          <a:noFill/>
          <a:extLst>
            <a:ext uri="{909E8E84-426E-40DD-AFC4-6F175D3DCCD1}">
              <a14:hiddenFill xmlns:a14="http://schemas.microsoft.com/office/drawing/2010/main">
                <a:solidFill>
                  <a:srgbClr val="FFFFFF"/>
                </a:solidFill>
              </a14:hiddenFill>
            </a:ext>
          </a:extLst>
        </p:spPr>
      </p:pic>
      <p:sp>
        <p:nvSpPr>
          <p:cNvPr id="171013" name="Rectangle 5"/>
          <p:cNvSpPr>
            <a:spLocks noChangeArrowheads="1"/>
          </p:cNvSpPr>
          <p:nvPr/>
        </p:nvSpPr>
        <p:spPr bwMode="auto">
          <a:xfrm>
            <a:off x="5715000" y="-76200"/>
            <a:ext cx="2743200" cy="1143000"/>
          </a:xfrm>
          <a:prstGeom prst="rect">
            <a:avLst/>
          </a:prstGeom>
          <a:noFill/>
          <a:ln w="9525">
            <a:noFill/>
            <a:miter lim="800000"/>
            <a:headEnd/>
            <a:tailEnd/>
          </a:ln>
          <a:effectLst/>
        </p:spPr>
        <p:txBody>
          <a:bodyPr anchor="ctr"/>
          <a:lstStyle/>
          <a:p>
            <a:pPr eaLnBrk="1" hangingPunct="1">
              <a:defRPr/>
            </a:pPr>
            <a:r>
              <a:rPr lang="en-US" sz="2800" b="1" i="1">
                <a:effectLst>
                  <a:outerShdw blurRad="38100" dist="38100" dir="2700000" algn="tl">
                    <a:srgbClr val="000000"/>
                  </a:outerShdw>
                </a:effectLst>
                <a:latin typeface="Arial" charset="0"/>
              </a:rPr>
              <a:t>Homo erectus</a:t>
            </a:r>
            <a:br>
              <a:rPr lang="en-US" sz="2800" b="1" i="1">
                <a:effectLst>
                  <a:outerShdw blurRad="38100" dist="38100" dir="2700000" algn="tl">
                    <a:srgbClr val="000000"/>
                  </a:outerShdw>
                </a:effectLst>
                <a:latin typeface="Arial" charset="0"/>
              </a:rPr>
            </a:br>
            <a:r>
              <a:rPr lang="en-US" sz="2800" b="1" i="1">
                <a:effectLst>
                  <a:outerShdw blurRad="38100" dist="38100" dir="2700000" algn="tl">
                    <a:srgbClr val="000000"/>
                  </a:outerShdw>
                </a:effectLst>
                <a:latin typeface="Arial" charset="0"/>
              </a:rPr>
              <a:t>1.6 mya</a:t>
            </a:r>
          </a:p>
        </p:txBody>
      </p:sp>
      <p:sp>
        <p:nvSpPr>
          <p:cNvPr id="7174" name="Text Box 6"/>
          <p:cNvSpPr txBox="1">
            <a:spLocks noChangeArrowheads="1"/>
          </p:cNvSpPr>
          <p:nvPr/>
        </p:nvSpPr>
        <p:spPr bwMode="auto">
          <a:xfrm>
            <a:off x="7696200" y="53340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
              <a:defRPr sz="3200">
                <a:solidFill>
                  <a:schemeClr val="tx1"/>
                </a:solidFill>
                <a:latin typeface="Arial"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a:spcBef>
                <a:spcPct val="50000"/>
              </a:spcBef>
              <a:buClrTx/>
              <a:buFontTx/>
              <a:buNone/>
            </a:pPr>
            <a:r>
              <a:rPr lang="en-US" altLang="en-US" sz="2400">
                <a:latin typeface="Times" pitchFamily="18" charset="0"/>
              </a:rPr>
              <a:t>bipedal</a:t>
            </a:r>
          </a:p>
        </p:txBody>
      </p:sp>
      <p:sp>
        <p:nvSpPr>
          <p:cNvPr id="7175" name="Text Box 8"/>
          <p:cNvSpPr txBox="1">
            <a:spLocks noChangeArrowheads="1"/>
          </p:cNvSpPr>
          <p:nvPr/>
        </p:nvSpPr>
        <p:spPr bwMode="auto">
          <a:xfrm>
            <a:off x="1295400" y="4876800"/>
            <a:ext cx="8382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
              <a:defRPr sz="3200">
                <a:solidFill>
                  <a:schemeClr val="tx1"/>
                </a:solidFill>
                <a:latin typeface="Arial"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a:spcBef>
                <a:spcPct val="50000"/>
              </a:spcBef>
              <a:buClrTx/>
              <a:buFontTx/>
              <a:buNone/>
            </a:pPr>
            <a:endParaRPr lang="en-US" altLang="en-US" sz="1800"/>
          </a:p>
        </p:txBody>
      </p:sp>
    </p:spTree>
    <p:extLst>
      <p:ext uri="{BB962C8B-B14F-4D97-AF65-F5344CB8AC3E}">
        <p14:creationId xmlns:p14="http://schemas.microsoft.com/office/powerpoint/2010/main" val="491808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e know from remains that Neanderthals buried their dead."/>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2057400"/>
            <a:ext cx="5029200" cy="2828925"/>
          </a:xfrm>
          <a:noFill/>
          <a:extLst>
            <a:ext uri="{909E8E84-426E-40DD-AFC4-6F175D3DCCD1}">
              <a14:hiddenFill xmlns:a14="http://schemas.microsoft.com/office/drawing/2010/main">
                <a:solidFill>
                  <a:srgbClr val="FFFFFF"/>
                </a:solidFill>
              </a14:hiddenFill>
            </a:ext>
          </a:extLst>
        </p:spPr>
      </p:pic>
      <p:pic>
        <p:nvPicPr>
          <p:cNvPr id="8195" name="Picture 3" descr="cro-magnon-caverne"/>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133975" y="1066800"/>
            <a:ext cx="4010025" cy="4776788"/>
          </a:xfrm>
          <a:noFill/>
          <a:extLst>
            <a:ext uri="{909E8E84-426E-40DD-AFC4-6F175D3DCCD1}">
              <a14:hiddenFill xmlns:a14="http://schemas.microsoft.com/office/drawing/2010/main">
                <a:solidFill>
                  <a:srgbClr val="FFFFFF"/>
                </a:solidFill>
              </a14:hiddenFill>
            </a:ext>
          </a:extLst>
        </p:spPr>
      </p:pic>
      <p:sp>
        <p:nvSpPr>
          <p:cNvPr id="8196" name="Rectangle 4"/>
          <p:cNvSpPr>
            <a:spLocks noChangeArrowheads="1"/>
          </p:cNvSpPr>
          <p:nvPr/>
        </p:nvSpPr>
        <p:spPr bwMode="auto">
          <a:xfrm>
            <a:off x="1041400" y="1066800"/>
            <a:ext cx="35321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itchFamily="2" charset="2"/>
              <a:buChar char="§"/>
              <a:defRPr sz="3200">
                <a:solidFill>
                  <a:schemeClr val="tx1"/>
                </a:solidFill>
                <a:latin typeface="Arial"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algn="ctr">
              <a:spcBef>
                <a:spcPct val="0"/>
              </a:spcBef>
              <a:buClrTx/>
              <a:buFontTx/>
              <a:buNone/>
            </a:pPr>
            <a:r>
              <a:rPr lang="en-US" altLang="en-US" sz="2800"/>
              <a:t>Neanderthals</a:t>
            </a:r>
          </a:p>
          <a:p>
            <a:pPr algn="ctr">
              <a:spcBef>
                <a:spcPct val="0"/>
              </a:spcBef>
              <a:buClrTx/>
              <a:buFontTx/>
              <a:buNone/>
            </a:pPr>
            <a:r>
              <a:rPr lang="en-US" altLang="en-US" sz="2800"/>
              <a:t>35,000 to 100,000 ya</a:t>
            </a:r>
          </a:p>
        </p:txBody>
      </p:sp>
      <p:sp>
        <p:nvSpPr>
          <p:cNvPr id="8197" name="Rectangle 5"/>
          <p:cNvSpPr>
            <a:spLocks noChangeArrowheads="1"/>
          </p:cNvSpPr>
          <p:nvPr/>
        </p:nvSpPr>
        <p:spPr bwMode="auto">
          <a:xfrm>
            <a:off x="5581650" y="152400"/>
            <a:ext cx="33337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itchFamily="2" charset="2"/>
              <a:buChar char="§"/>
              <a:defRPr sz="3200">
                <a:solidFill>
                  <a:schemeClr val="tx1"/>
                </a:solidFill>
                <a:latin typeface="Arial"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algn="ctr">
              <a:spcBef>
                <a:spcPct val="0"/>
              </a:spcBef>
              <a:buClrTx/>
              <a:buFontTx/>
              <a:buNone/>
            </a:pPr>
            <a:r>
              <a:rPr lang="en-US" altLang="en-US" sz="2800"/>
              <a:t>Cro-Magnon</a:t>
            </a:r>
          </a:p>
          <a:p>
            <a:pPr algn="ctr">
              <a:spcBef>
                <a:spcPct val="0"/>
              </a:spcBef>
              <a:buClrTx/>
              <a:buFontTx/>
              <a:buNone/>
            </a:pPr>
            <a:r>
              <a:rPr lang="en-US" altLang="en-US" sz="2800"/>
              <a:t>35,000 to 40,000 ya</a:t>
            </a:r>
          </a:p>
        </p:txBody>
      </p:sp>
    </p:spTree>
    <p:extLst>
      <p:ext uri="{BB962C8B-B14F-4D97-AF65-F5344CB8AC3E}">
        <p14:creationId xmlns:p14="http://schemas.microsoft.com/office/powerpoint/2010/main" val="1574195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374808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7163" y="1066800"/>
            <a:ext cx="34956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p:cNvSpPr>
            <a:spLocks noChangeArrowheads="1"/>
          </p:cNvSpPr>
          <p:nvPr/>
        </p:nvSpPr>
        <p:spPr bwMode="auto">
          <a:xfrm>
            <a:off x="457200" y="0"/>
            <a:ext cx="8382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
              <a:defRPr sz="3200">
                <a:solidFill>
                  <a:schemeClr val="tx1"/>
                </a:solidFill>
                <a:latin typeface="Arial"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algn="ctr">
              <a:spcBef>
                <a:spcPct val="0"/>
              </a:spcBef>
              <a:buClrTx/>
              <a:buFontTx/>
              <a:buNone/>
            </a:pPr>
            <a:r>
              <a:rPr lang="en-US" altLang="en-US" sz="2800"/>
              <a:t>Modern </a:t>
            </a:r>
            <a:r>
              <a:rPr lang="en-US" altLang="en-US" sz="2800" i="1"/>
              <a:t>Homo sapien</a:t>
            </a:r>
          </a:p>
          <a:p>
            <a:pPr algn="ctr">
              <a:spcBef>
                <a:spcPct val="0"/>
              </a:spcBef>
              <a:buClrTx/>
              <a:buFontTx/>
              <a:buNone/>
            </a:pPr>
            <a:r>
              <a:rPr lang="en-US" altLang="en-US" sz="2800"/>
              <a:t>(fully modern fossils 100,000 ya)</a:t>
            </a:r>
          </a:p>
        </p:txBody>
      </p:sp>
    </p:spTree>
    <p:extLst>
      <p:ext uri="{BB962C8B-B14F-4D97-AF65-F5344CB8AC3E}">
        <p14:creationId xmlns:p14="http://schemas.microsoft.com/office/powerpoint/2010/main" val="1113256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a:defRPr/>
            </a:pPr>
            <a:r>
              <a:rPr lang="en-US" altLang="en-US" smtClean="0"/>
              <a:t>Evidence of Evolution – Geologic Evolution</a:t>
            </a:r>
            <a:endParaRPr lang="en-US" altLang="en-US" u="sng" smtClean="0"/>
          </a:p>
        </p:txBody>
      </p:sp>
      <p:sp>
        <p:nvSpPr>
          <p:cNvPr id="3075" name="Rectangle 3"/>
          <p:cNvSpPr>
            <a:spLocks noGrp="1" noChangeArrowheads="1"/>
          </p:cNvSpPr>
          <p:nvPr>
            <p:ph type="body" idx="1"/>
          </p:nvPr>
        </p:nvSpPr>
        <p:spPr/>
        <p:txBody>
          <a:bodyPr/>
          <a:lstStyle/>
          <a:p>
            <a:pPr>
              <a:buFont typeface="Wingdings" pitchFamily="2" charset="2"/>
              <a:buNone/>
              <a:defRPr/>
            </a:pPr>
            <a:r>
              <a:rPr lang="en-US" altLang="en-US" u="sng" smtClean="0"/>
              <a:t>Theory of Plate Tectonics</a:t>
            </a:r>
            <a:endParaRPr lang="en-US" altLang="en-US" i="1" smtClean="0"/>
          </a:p>
          <a:p>
            <a:pPr>
              <a:defRPr/>
            </a:pPr>
            <a:r>
              <a:rPr lang="en-US" altLang="en-US" i="1" smtClean="0"/>
              <a:t>A theory that states that the earth’s crust is made up of a number of plates which move over a liquid crust that get created and destroyed over time.</a:t>
            </a:r>
            <a:r>
              <a:rPr lang="en-US" altLang="en-US" smtClean="0"/>
              <a:t> </a:t>
            </a:r>
          </a:p>
          <a:p>
            <a:pPr>
              <a:defRPr/>
            </a:pPr>
            <a:endParaRPr lang="en-US" altLang="en-US" smtClean="0"/>
          </a:p>
          <a:p>
            <a:pPr>
              <a:defRPr/>
            </a:pPr>
            <a:r>
              <a:rPr lang="en-US" altLang="en-US" smtClean="0">
                <a:hlinkClick r:id="rId2"/>
              </a:rPr>
              <a:t>Video</a:t>
            </a:r>
            <a:endParaRPr lang="en-US" altLang="en-US" smtClean="0"/>
          </a:p>
        </p:txBody>
      </p:sp>
    </p:spTree>
    <p:extLst>
      <p:ext uri="{BB962C8B-B14F-4D97-AF65-F5344CB8AC3E}">
        <p14:creationId xmlns:p14="http://schemas.microsoft.com/office/powerpoint/2010/main" val="325499835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en-US" altLang="en-US" smtClean="0"/>
              <a:t>Evidence of Evolution – Geologic Evolution</a:t>
            </a:r>
            <a:endParaRPr lang="en-US" altLang="en-US" u="sng" smtClean="0"/>
          </a:p>
        </p:txBody>
      </p:sp>
      <p:sp>
        <p:nvSpPr>
          <p:cNvPr id="11267" name="Rectangle 3"/>
          <p:cNvSpPr>
            <a:spLocks noGrp="1" noChangeArrowheads="1"/>
          </p:cNvSpPr>
          <p:nvPr>
            <p:ph type="body" idx="1"/>
          </p:nvPr>
        </p:nvSpPr>
        <p:spPr/>
        <p:txBody>
          <a:bodyPr/>
          <a:lstStyle/>
          <a:p>
            <a:pPr>
              <a:buFont typeface="Wingdings" pitchFamily="2" charset="2"/>
              <a:buNone/>
              <a:defRPr/>
            </a:pPr>
            <a:r>
              <a:rPr lang="en-US" altLang="en-US" u="sng" smtClean="0"/>
              <a:t>Pangea</a:t>
            </a:r>
            <a:endParaRPr lang="en-US" altLang="en-US" i="1" smtClean="0"/>
          </a:p>
          <a:p>
            <a:pPr>
              <a:defRPr/>
            </a:pPr>
            <a:r>
              <a:rPr lang="en-US" altLang="en-US" i="1" smtClean="0"/>
              <a:t>Two hundred million years ago (Mya), research suggests that all the continents were one large mass</a:t>
            </a:r>
            <a:r>
              <a:rPr lang="en-US" altLang="en-US" smtClean="0"/>
              <a:t>. </a:t>
            </a:r>
          </a:p>
          <a:p>
            <a:pPr>
              <a:defRPr/>
            </a:pPr>
            <a:r>
              <a:rPr lang="en-US" altLang="en-US" smtClean="0"/>
              <a:t>Terrestrial organisms were able to migrate across all the continents and were only limited by their biotic potential. </a:t>
            </a:r>
          </a:p>
        </p:txBody>
      </p:sp>
    </p:spTree>
    <p:extLst>
      <p:ext uri="{BB962C8B-B14F-4D97-AF65-F5344CB8AC3E}">
        <p14:creationId xmlns:p14="http://schemas.microsoft.com/office/powerpoint/2010/main" val="49774822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526</Words>
  <Application>Microsoft Office PowerPoint</Application>
  <PresentationFormat>On-screen Show (4:3)</PresentationFormat>
  <Paragraphs>79</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Evidence of Evolution – Fossil Record</vt:lpstr>
      <vt:lpstr>Primate Fossils</vt:lpstr>
      <vt:lpstr>Primate Brain Capacity</vt:lpstr>
      <vt:lpstr>Primate Bone structure</vt:lpstr>
      <vt:lpstr>Homo habilis = handy human 1.5 to 2 mya</vt:lpstr>
      <vt:lpstr>PowerPoint Presentation</vt:lpstr>
      <vt:lpstr>PowerPoint Presentation</vt:lpstr>
      <vt:lpstr>Evidence of Evolution – Geologic Evolution</vt:lpstr>
      <vt:lpstr>Evidence of Evolution – Geologic Evolution</vt:lpstr>
      <vt:lpstr>PowerPoint Presentation</vt:lpstr>
      <vt:lpstr>Evidence of Evolution – Geologic Evolution   Relative vs. Absolute Dating</vt:lpstr>
      <vt:lpstr>Biodiversity</vt:lpstr>
      <vt:lpstr>Biodiversity</vt:lpstr>
      <vt:lpstr>Evidence of             Evolution</vt:lpstr>
      <vt:lpstr>PowerPoint Presentation</vt:lpstr>
      <vt:lpstr> Evidence for Evolution – Comparative Anatomy</vt:lpstr>
      <vt:lpstr>Homologous Body Structures</vt:lpstr>
      <vt:lpstr>Evidence for Evolution – Comparative Anatomy</vt:lpstr>
      <vt:lpstr>Evidence for Evolution – Comparative Anatomy</vt:lpstr>
      <vt:lpstr>Vestigial structures in Pythons</vt:lpstr>
      <vt:lpstr>Examples: </vt:lpstr>
      <vt:lpstr>  Evidence of Evolution – Similarities in Embryology</vt:lpstr>
      <vt:lpstr>Embryological development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of Evolution – Fossil Record</dc:title>
  <dc:creator>Decker</dc:creator>
  <cp:lastModifiedBy>Decker</cp:lastModifiedBy>
  <cp:revision>1</cp:revision>
  <dcterms:created xsi:type="dcterms:W3CDTF">2017-03-31T17:17:47Z</dcterms:created>
  <dcterms:modified xsi:type="dcterms:W3CDTF">2017-03-31T17:18:13Z</dcterms:modified>
</cp:coreProperties>
</file>