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  <Override ContentType="application/vnd.openxmlformats-officedocument.theme+xml" PartName="/ppt/theme/theme9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8" r:id="rId3"/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6.xml"/><Relationship Id="rId22" Type="http://schemas.openxmlformats.org/officeDocument/2006/relationships/slide" Target="slides/slide8.xml"/><Relationship Id="rId21" Type="http://schemas.openxmlformats.org/officeDocument/2006/relationships/slide" Target="slides/slide7.xml"/><Relationship Id="rId24" Type="http://schemas.openxmlformats.org/officeDocument/2006/relationships/slide" Target="slides/slide10.xml"/><Relationship Id="rId23" Type="http://schemas.openxmlformats.org/officeDocument/2006/relationships/slide" Target="slides/slide9.xml"/><Relationship Id="rId1" Type="http://schemas.openxmlformats.org/officeDocument/2006/relationships/theme" Target="theme/theme1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26" Type="http://schemas.openxmlformats.org/officeDocument/2006/relationships/slide" Target="slides/slide12.xml"/><Relationship Id="rId25" Type="http://schemas.openxmlformats.org/officeDocument/2006/relationships/slide" Target="slides/slide11.xml"/><Relationship Id="rId28" Type="http://schemas.openxmlformats.org/officeDocument/2006/relationships/slide" Target="slides/slide14.xml"/><Relationship Id="rId27" Type="http://schemas.openxmlformats.org/officeDocument/2006/relationships/slide" Target="slides/slide13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slide" Target="slides/slide15.xml"/><Relationship Id="rId7" Type="http://schemas.openxmlformats.org/officeDocument/2006/relationships/slideMaster" Target="slideMasters/slideMaster5.xml"/><Relationship Id="rId8" Type="http://schemas.openxmlformats.org/officeDocument/2006/relationships/slideMaster" Target="slideMasters/slideMaster6.xml"/><Relationship Id="rId31" Type="http://schemas.openxmlformats.org/officeDocument/2006/relationships/slide" Target="slides/slide17.xml"/><Relationship Id="rId30" Type="http://schemas.openxmlformats.org/officeDocument/2006/relationships/slide" Target="slides/slide16.xml"/><Relationship Id="rId11" Type="http://schemas.openxmlformats.org/officeDocument/2006/relationships/slideMaster" Target="slideMasters/slideMaster9.xml"/><Relationship Id="rId33" Type="http://schemas.openxmlformats.org/officeDocument/2006/relationships/slide" Target="slides/slide19.xml"/><Relationship Id="rId10" Type="http://schemas.openxmlformats.org/officeDocument/2006/relationships/slideMaster" Target="slideMasters/slideMaster8.xml"/><Relationship Id="rId32" Type="http://schemas.openxmlformats.org/officeDocument/2006/relationships/slide" Target="slides/slide18.xml"/><Relationship Id="rId13" Type="http://schemas.openxmlformats.org/officeDocument/2006/relationships/slideMaster" Target="slideMasters/slideMaster11.xml"/><Relationship Id="rId12" Type="http://schemas.openxmlformats.org/officeDocument/2006/relationships/slideMaster" Target="slideMasters/slideMaster10.xml"/><Relationship Id="rId15" Type="http://schemas.openxmlformats.org/officeDocument/2006/relationships/slide" Target="slides/slide1.xml"/><Relationship Id="rId14" Type="http://schemas.openxmlformats.org/officeDocument/2006/relationships/notesMaster" Target="notesMasters/notesMaster1.xml"/><Relationship Id="rId17" Type="http://schemas.openxmlformats.org/officeDocument/2006/relationships/slide" Target="slides/slide3.xml"/><Relationship Id="rId16" Type="http://schemas.openxmlformats.org/officeDocument/2006/relationships/slide" Target="slides/slide2.xml"/><Relationship Id="rId19" Type="http://schemas.openxmlformats.org/officeDocument/2006/relationships/slide" Target="slides/slide5.xml"/><Relationship Id="rId1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subTitle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None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ctr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6"/>
              </a:buClr>
              <a:buFont typeface="Noto Symbo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ctr">
              <a:spcBef>
                <a:spcPts val="320"/>
              </a:spcBef>
              <a:buClr>
                <a:srgbClr val="4571A5"/>
              </a:buClr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ctr">
              <a:spcBef>
                <a:spcPts val="320"/>
              </a:spcBef>
              <a:buClr>
                <a:srgbClr val="70578E"/>
              </a:buClr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ctr">
              <a:spcBef>
                <a:spcPts val="280"/>
              </a:spcBef>
              <a:buClr>
                <a:srgbClr val="A84643"/>
              </a:buClr>
              <a:buFont typeface="Georgia"/>
              <a:buNone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" name="Shape 22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 rot="5400000">
            <a:off x="670716" y="-61117"/>
            <a:ext cx="5821365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0" name="Shape 240"/>
          <p:cNvSpPr txBox="1"/>
          <p:nvPr>
            <p:ph type="title"/>
          </p:nvPr>
        </p:nvSpPr>
        <p:spPr>
          <a:xfrm rot="5400000">
            <a:off x="5189537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691515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42" name="Shape 242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3" name="Shape 243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>
                <a:solidFill>
                  <a:srgbClr val="88A44E"/>
                </a:solidFill>
              </a:defRPr>
            </a:lvl1pPr>
            <a:lvl2pPr lvl="1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4362450" y="10271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ctr">
              <a:spcBef>
                <a:spcPts val="0"/>
              </a:spcBef>
              <a:buClr>
                <a:schemeClr val="dk2"/>
              </a:buClr>
              <a:buFont typeface="Georgia"/>
              <a:buNone/>
              <a:defRPr b="1" sz="1600" cap="none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800">
                <a:solidFill>
                  <a:srgbClr val="888888"/>
                </a:solidFill>
              </a:defRPr>
            </a:lvl2pPr>
            <a:lvl3pPr lvl="2"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600">
                <a:solidFill>
                  <a:srgbClr val="888888"/>
                </a:solidFill>
              </a:defRPr>
            </a:lvl3pPr>
            <a:lvl4pPr lvl="3"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4pPr>
            <a:lvl5pPr lvl="4"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rgbClr val="FFFFFF"/>
              </a:buClr>
              <a:buFont typeface="Georgia"/>
              <a:buNone/>
              <a:defRPr b="0" sz="4200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01752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500"/>
            </a:lvl1pPr>
            <a:lvl2pPr lvl="1" rtl="0">
              <a:spcBef>
                <a:spcPts val="0"/>
              </a:spcBef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4800600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500"/>
            </a:lvl1pPr>
            <a:lvl2pPr lvl="1" rtl="0">
              <a:spcBef>
                <a:spcPts val="0"/>
              </a:spcBef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301752" y="1524000"/>
            <a:ext cx="4040187" cy="732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b="1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Font typeface="Georgia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Font typeface="Georgia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4791330" y="1524000"/>
            <a:ext cx="4041774" cy="731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Font typeface="Georgia"/>
              <a:buNone/>
              <a:defRPr b="1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Font typeface="Georgia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Font typeface="Georgia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3" type="body"/>
          </p:nvPr>
        </p:nvSpPr>
        <p:spPr>
          <a:xfrm>
            <a:off x="301752" y="2471383"/>
            <a:ext cx="4041648" cy="38184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4" type="body"/>
          </p:nvPr>
        </p:nvSpPr>
        <p:spPr>
          <a:xfrm>
            <a:off x="4800600" y="2471383"/>
            <a:ext cx="4038599" cy="38221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0" name="Shape 130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1" type="ftr"/>
          </p:nvPr>
        </p:nvSpPr>
        <p:spPr>
          <a:xfrm>
            <a:off x="304800" y="6410325"/>
            <a:ext cx="3581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4343400" y="104298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4343400" y="10366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81000" y="914400"/>
            <a:ext cx="23622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rgbClr val="FFFFFF"/>
              </a:buClr>
              <a:buFont typeface="Georgia"/>
              <a:buNone/>
              <a:defRPr b="1" sz="2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Font typeface="Georgia"/>
              <a:buNone/>
              <a:defRPr sz="1200"/>
            </a:lvl2pPr>
            <a:lvl3pPr lvl="2" rtl="0">
              <a:spcBef>
                <a:spcPts val="0"/>
              </a:spcBef>
              <a:buFont typeface="Georgia"/>
              <a:buNone/>
              <a:defRPr sz="1000"/>
            </a:lvl3pPr>
            <a:lvl4pPr lvl="3" rtl="0">
              <a:spcBef>
                <a:spcPts val="0"/>
              </a:spcBef>
              <a:buFont typeface="Georgia"/>
              <a:buNone/>
              <a:defRPr sz="900"/>
            </a:lvl4pPr>
            <a:lvl5pPr lvl="4" rtl="0">
              <a:spcBef>
                <a:spcPts val="0"/>
              </a:spcBef>
              <a:buFont typeface="Georgia"/>
              <a:buNone/>
              <a:defRPr sz="900"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74" name="Shape 174"/>
          <p:cNvSpPr txBox="1"/>
          <p:nvPr>
            <p:ph idx="2" type="body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6" name="Shape 176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77" name="Shape 177"/>
          <p:cNvSpPr txBox="1"/>
          <p:nvPr>
            <p:ph idx="11" type="ftr"/>
          </p:nvPr>
        </p:nvSpPr>
        <p:spPr>
          <a:xfrm>
            <a:off x="301625" y="6410325"/>
            <a:ext cx="338296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buClr>
                <a:schemeClr val="dk2"/>
              </a:buClr>
              <a:buFont typeface="Georgia"/>
              <a:buNone/>
              <a:defRPr b="1"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7" name="Shape 197"/>
          <p:cNvSpPr/>
          <p:nvPr>
            <p:ph idx="2" type="pic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 sz="1200"/>
            </a:lvl2pPr>
            <a:lvl3pPr lvl="2" rtl="0">
              <a:spcBef>
                <a:spcPts val="0"/>
              </a:spcBef>
              <a:defRPr sz="1000"/>
            </a:lvl3pPr>
            <a:lvl4pPr lvl="3" rtl="0">
              <a:spcBef>
                <a:spcPts val="0"/>
              </a:spcBef>
              <a:defRPr sz="900"/>
            </a:lvl4pPr>
            <a:lvl5pPr lvl="4" rtl="0">
              <a:spcBef>
                <a:spcPts val="0"/>
              </a:spcBef>
              <a:defRPr sz="900"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00" name="Shape 200"/>
          <p:cNvSpPr txBox="1"/>
          <p:nvPr>
            <p:ph idx="10" type="dt"/>
          </p:nvPr>
        </p:nvSpPr>
        <p:spPr>
          <a:xfrm>
            <a:off x="5788025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01" name="Shape 201"/>
          <p:cNvSpPr txBox="1"/>
          <p:nvPr>
            <p:ph idx="11" type="ftr"/>
          </p:nvPr>
        </p:nvSpPr>
        <p:spPr>
          <a:xfrm>
            <a:off x="301625" y="6410325"/>
            <a:ext cx="35845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3300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 rot="5400000">
            <a:off x="2269331" y="-443706"/>
            <a:ext cx="4598987" cy="853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0" name="Shape 220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1" name="Shape 221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2" name="Shape 222"/>
          <p:cNvSpPr txBox="1"/>
          <p:nvPr>
            <p:ph idx="12" type="sldNum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1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3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9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10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7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1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5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/>
          <p:nvPr/>
        </p:nvSpPr>
        <p:spPr>
          <a:xfrm>
            <a:off x="8991600" y="3175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Shape 11"/>
          <p:cNvCxnSpPr/>
          <p:nvPr/>
        </p:nvCxnSpPr>
        <p:spPr>
          <a:xfrm>
            <a:off x="155575" y="2419350"/>
            <a:ext cx="8832849" cy="0"/>
          </a:xfrm>
          <a:prstGeom prst="straightConnector1">
            <a:avLst/>
          </a:prstGeom>
          <a:noFill/>
          <a:ln cap="flat" cmpd="sng" w="114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4267200" y="211455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4362450" y="2209800"/>
            <a:ext cx="419099" cy="420687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9" name="Shape 209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0" name="Shape 210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4" name="Shape 214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5" name="Shape 215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6" name="Shape 216"/>
          <p:cNvSpPr txBox="1"/>
          <p:nvPr>
            <p:ph idx="12" type="sldNum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0" y="0"/>
            <a:ext cx="9144000" cy="1555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0" name="Shape 230"/>
          <p:cNvCxnSpPr/>
          <p:nvPr/>
        </p:nvCxnSpPr>
        <p:spPr>
          <a:xfrm rot="5400000">
            <a:off x="4021136" y="3278186"/>
            <a:ext cx="6245224" cy="0"/>
          </a:xfrm>
          <a:prstGeom prst="straightConnector1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1" name="Shape 231"/>
          <p:cNvSpPr/>
          <p:nvPr/>
        </p:nvSpPr>
        <p:spPr>
          <a:xfrm>
            <a:off x="6838950" y="292576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6934200" y="3021011"/>
            <a:ext cx="420687" cy="419099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5" name="Shape 235"/>
          <p:cNvSpPr txBox="1"/>
          <p:nvPr>
            <p:ph idx="12" type="sldNum"/>
          </p:nvPr>
        </p:nvSpPr>
        <p:spPr>
          <a:xfrm>
            <a:off x="691515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36" name="Shape 236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7" name="Shape 237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Shape 33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" name="Shape 34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4362450" y="10271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5" name="Shape 55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Shape 56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" name="Shape 57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152400" y="2286000"/>
            <a:ext cx="8832849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155575" y="142875"/>
            <a:ext cx="8832849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" name="Shape 71"/>
          <p:cNvCxnSpPr/>
          <p:nvPr/>
        </p:nvCxnSpPr>
        <p:spPr>
          <a:xfrm>
            <a:off x="152400" y="2438400"/>
            <a:ext cx="8832849" cy="0"/>
          </a:xfrm>
          <a:prstGeom prst="straightConnector1">
            <a:avLst/>
          </a:prstGeom>
          <a:noFill/>
          <a:ln cap="flat" cmpd="sng" w="114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2" name="Shape 72"/>
          <p:cNvSpPr/>
          <p:nvPr/>
        </p:nvSpPr>
        <p:spPr>
          <a:xfrm>
            <a:off x="4267200" y="211455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4362450" y="2209800"/>
            <a:ext cx="419099" cy="420687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" name="Shape 92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3" name="Shape 93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Shape 95"/>
          <p:cNvCxnSpPr/>
          <p:nvPr/>
        </p:nvCxnSpPr>
        <p:spPr>
          <a:xfrm flipH="1" rot="10800000">
            <a:off x="4562475" y="1576386"/>
            <a:ext cx="9524" cy="481806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6" name="Shape 96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4343400" y="10398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hape 109"/>
          <p:cNvCxnSpPr/>
          <p:nvPr/>
        </p:nvCxnSpPr>
        <p:spPr>
          <a:xfrm rot="10800000">
            <a:off x="4572000" y="2200275"/>
            <a:ext cx="0" cy="418782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0" name="Shape 110"/>
          <p:cNvSpPr txBox="1"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152400" y="1371600"/>
            <a:ext cx="8832849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146050" y="6391275"/>
            <a:ext cx="8832849" cy="311149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6" name="Shape 116"/>
          <p:cNvCxnSpPr/>
          <p:nvPr/>
        </p:nvCxnSpPr>
        <p:spPr>
          <a:xfrm>
            <a:off x="152400" y="1279525"/>
            <a:ext cx="8832849" cy="0"/>
          </a:xfrm>
          <a:prstGeom prst="straightConnector1">
            <a:avLst/>
          </a:prstGeom>
          <a:noFill/>
          <a:ln cap="flat" cmpd="sng" w="114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7" name="Shape 117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04800" y="6410325"/>
            <a:ext cx="3581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4343400" y="104298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" name="Shape 141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2" name="Shape 142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1" type="ftr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4343400" y="10366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152400" y="152400"/>
            <a:ext cx="8832849" cy="304799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0" y="0"/>
            <a:ext cx="9144000" cy="11906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2" name="Shape 162"/>
          <p:cNvCxnSpPr/>
          <p:nvPr/>
        </p:nvCxnSpPr>
        <p:spPr>
          <a:xfrm>
            <a:off x="152400" y="533400"/>
            <a:ext cx="8832849" cy="0"/>
          </a:xfrm>
          <a:prstGeom prst="straightConnector1">
            <a:avLst/>
          </a:prstGeom>
          <a:noFill/>
          <a:ln cap="flat" cmpd="sng" w="114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3" name="Shape 163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1390650" y="323850"/>
            <a:ext cx="419099" cy="419099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69" name="Shape 169"/>
          <p:cNvSpPr txBox="1"/>
          <p:nvPr>
            <p:ph idx="10" type="dt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11" type="ftr"/>
          </p:nvPr>
        </p:nvSpPr>
        <p:spPr>
          <a:xfrm>
            <a:off x="301625" y="6410325"/>
            <a:ext cx="338296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Shape 179"/>
          <p:cNvCxnSpPr/>
          <p:nvPr/>
        </p:nvCxnSpPr>
        <p:spPr>
          <a:xfrm>
            <a:off x="152400" y="533400"/>
            <a:ext cx="8832849" cy="0"/>
          </a:xfrm>
          <a:prstGeom prst="straightConnector1">
            <a:avLst/>
          </a:prstGeom>
          <a:noFill/>
          <a:ln cap="flat" cmpd="sng" w="114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0" name="Shape 180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152400" y="152400"/>
            <a:ext cx="8832849" cy="301624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cap="flat" cmpd="sng" w="9525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1390650" y="323850"/>
            <a:ext cx="419099" cy="419099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D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Shape 190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317" lvl="0" marL="27305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83197" lvl="1" marL="547688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142875" lvl="2" marL="822325" marR="0" rtl="0" algn="l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444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lvl="4" marL="1371600" marR="0" rtl="0" algn="l">
              <a:spcBef>
                <a:spcPts val="360"/>
              </a:spcBef>
              <a:spcAft>
                <a:spcPts val="0"/>
              </a:spcAft>
              <a:buClr>
                <a:srgbClr val="4BACC6"/>
              </a:buClr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93980" lvl="5" marL="1645920" marR="0" rtl="0" algn="l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01600" lvl="6" marL="1920240" marR="0" rtl="0" algn="l">
              <a:spcBef>
                <a:spcPts val="320"/>
              </a:spcBef>
              <a:buClr>
                <a:srgbClr val="4571A5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3820" lvl="7" marL="2103120" marR="0" rtl="0" algn="l">
              <a:spcBef>
                <a:spcPts val="320"/>
              </a:spcBef>
              <a:buClr>
                <a:srgbClr val="70578E"/>
              </a:buClr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3029" lvl="8" marL="2377440" marR="0" rtl="0" algn="l">
              <a:spcBef>
                <a:spcPts val="280"/>
              </a:spcBef>
              <a:buClr>
                <a:srgbClr val="A84643"/>
              </a:buClr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rIns="4570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88A4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93" name="Shape 193"/>
          <p:cNvSpPr txBox="1"/>
          <p:nvPr>
            <p:ph idx="10" type="dt"/>
          </p:nvPr>
        </p:nvSpPr>
        <p:spPr>
          <a:xfrm>
            <a:off x="5788025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4" name="Shape 194"/>
          <p:cNvSpPr txBox="1"/>
          <p:nvPr>
            <p:ph idx="11" type="ftr"/>
          </p:nvPr>
        </p:nvSpPr>
        <p:spPr>
          <a:xfrm>
            <a:off x="301625" y="6410325"/>
            <a:ext cx="35845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youtube.com/watch?v=uDdGA2mv4o0" TargetMode="External"/><Relationship Id="rId4" Type="http://schemas.openxmlformats.org/officeDocument/2006/relationships/image" Target="../media/image0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youtube.com/watch?v=nMgeeafLk2o" TargetMode="External"/><Relationship Id="rId4" Type="http://schemas.openxmlformats.org/officeDocument/2006/relationships/hyperlink" Target="https://www.youtube.com/watch?v=ahRjUXbGDPc" TargetMode="External"/><Relationship Id="rId5" Type="http://schemas.openxmlformats.org/officeDocument/2006/relationships/hyperlink" Target="https://www.youtube.com/watch?v=jiUXXx6kPbk" TargetMode="External"/><Relationship Id="rId6" Type="http://schemas.openxmlformats.org/officeDocument/2006/relationships/hyperlink" Target="http://www.boston.com/health/2014/07/15/which-worse-cigars-cigarettes/pSWi2vj1qAFQQAo6szC0pI/video.html" TargetMode="External"/><Relationship Id="rId7" Type="http://schemas.openxmlformats.org/officeDocument/2006/relationships/hyperlink" Target="..\..\..\..\Documents\GroupWise\images (6).jpg" TargetMode="External"/><Relationship Id="rId8" Type="http://schemas.openxmlformats.org/officeDocument/2006/relationships/hyperlink" Target="..\..\..\..\Documents\GroupWise\images (6).jpg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youtube.com/watch?v=ub_a2t0ZfTs" TargetMode="External"/><Relationship Id="rId4" Type="http://schemas.openxmlformats.org/officeDocument/2006/relationships/hyperlink" Target="https://www.youtube.com/watch?v=qyXFN4ocN_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ivk_irrH1WY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VwrsL-lCZYo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q0s-1MC1hcE" TargetMode="External"/><Relationship Id="rId4" Type="http://schemas.openxmlformats.org/officeDocument/2006/relationships/hyperlink" Target="https://www.youtube.com/watch?v=5tTkxYeNF9Q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zU78wcABtP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subTitle"/>
          </p:nvPr>
        </p:nvSpPr>
        <p:spPr>
          <a:xfrm>
            <a:off x="1447800" y="4267200"/>
            <a:ext cx="6510337" cy="1090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b="1" i="0" lang="en-US" sz="17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EXPLAIN THE RELATIONSHIP AMONG A HEALTHY DIET, EXERCISE, AND THE GENERAL HEALTH OF THE BODY (EMPHASIS ON THE RELATIONSHIP BETWEEN RESPIRATION AND DIGESTION).</a:t>
            </a:r>
          </a:p>
        </p:txBody>
      </p:sp>
      <p:sp>
        <p:nvSpPr>
          <p:cNvPr id="249" name="Shape 249"/>
          <p:cNvSpPr txBox="1"/>
          <p:nvPr>
            <p:ph type="ctrTitle"/>
          </p:nvPr>
        </p:nvSpPr>
        <p:spPr>
          <a:xfrm>
            <a:off x="2133600" y="685800"/>
            <a:ext cx="4714874" cy="1204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Human Health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05" name="Shape 3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679932">
            <a:off x="3877882" y="2039972"/>
            <a:ext cx="4573609" cy="2778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67737" y="2727175"/>
            <a:ext cx="3372000" cy="33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301625" y="228600"/>
            <a:ext cx="8534400" cy="758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9" name="Shape 31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1150" y="1916225"/>
            <a:ext cx="7001700" cy="44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88A44D"/>
              </a:buClr>
              <a:buSzPct val="25000"/>
              <a:buFont typeface="Georgia"/>
              <a:buNone/>
            </a:pPr>
            <a:r>
              <a:rPr lang="en-US">
                <a:solidFill>
                  <a:srgbClr val="88A44D"/>
                </a:solidFill>
              </a:rPr>
              <a:t>Food and Health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301625" y="1668300"/>
            <a:ext cx="8504100" cy="443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Food contains nutrients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1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Proteins</a:t>
            </a: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are</a:t>
            </a:r>
            <a:r>
              <a:rPr lang="en-US"/>
              <a:t> </a:t>
            </a:r>
            <a:r>
              <a:rPr b="0" i="1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molecules that </a:t>
            </a:r>
            <a:r>
              <a:rPr i="1" lang="en-US"/>
              <a:t>serve as</a:t>
            </a:r>
            <a:r>
              <a:rPr b="0" i="1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i="1" lang="en-US"/>
              <a:t>a food source supplying amino acids to the body that aid as structural components of body tissues like muscle, hair, and collagen.</a:t>
            </a:r>
          </a:p>
          <a:p>
            <a:pPr indent="-238125" lvl="2" marL="8223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SzPct val="75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Proteins come from meat, fish, cheese, eggs, beans, and milk</a:t>
            </a:r>
          </a:p>
          <a:p>
            <a:pPr lvl="2" rtl="0">
              <a:spcBef>
                <a:spcPts val="440"/>
              </a:spcBef>
              <a:buClr>
                <a:schemeClr val="accent2"/>
              </a:buClr>
              <a:buSzPct val="70000"/>
              <a:buFont typeface="Noto Symbol"/>
              <a:buChar char="•"/>
            </a:pPr>
            <a:r>
              <a:rPr lang="en-US" sz="2200">
                <a:solidFill>
                  <a:schemeClr val="dk2"/>
                </a:solidFill>
              </a:rPr>
              <a:t>Many proteins also contain fats</a:t>
            </a:r>
          </a:p>
          <a:p>
            <a:pPr lvl="1" marL="54768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SzPct val="68181"/>
              <a:buFont typeface="Noto Symbo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Vitamins and minerals are nutrients</a:t>
            </a:r>
          </a:p>
          <a:p>
            <a:pPr indent="-238125" lvl="2" marL="8223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SzPct val="75000"/>
              <a:buFont typeface="Noto Symbo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Nutrients are found in fruits and vegetables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301625" y="228600"/>
            <a:ext cx="8534399" cy="758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88A44D"/>
              </a:buClr>
              <a:buSzPct val="25000"/>
              <a:buFont typeface="Georgia"/>
              <a:buNone/>
            </a:pPr>
            <a:r>
              <a:rPr lang="en-US">
                <a:solidFill>
                  <a:srgbClr val="88A44D"/>
                </a:solidFill>
              </a:rPr>
              <a:t>Food and Health</a:t>
            </a:r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1" rtl="0">
              <a:spcBef>
                <a:spcPts val="0"/>
              </a:spcBef>
              <a:buSzPct val="70000"/>
            </a:pPr>
            <a:r>
              <a:rPr b="1" lang="en-US"/>
              <a:t>Lipids</a:t>
            </a:r>
            <a:r>
              <a:rPr lang="en-US"/>
              <a:t> are </a:t>
            </a:r>
            <a:r>
              <a:rPr i="1" lang="en-US"/>
              <a:t>nutrients that provide energy &amp; material for growth</a:t>
            </a:r>
          </a:p>
          <a:p>
            <a:pPr lvl="2" rtl="0">
              <a:spcBef>
                <a:spcPts val="0"/>
              </a:spcBef>
              <a:buClr>
                <a:schemeClr val="accent3"/>
              </a:buClr>
              <a:buSzPct val="75000"/>
            </a:pPr>
            <a:r>
              <a:rPr lang="en-US"/>
              <a:t>Lipids are found in fats and oils</a:t>
            </a:r>
          </a:p>
          <a:p>
            <a:pPr lvl="0" rtl="0">
              <a:spcBef>
                <a:spcPts val="440"/>
              </a:spcBef>
              <a:buClr>
                <a:schemeClr val="accent2"/>
              </a:buClr>
              <a:buSzPct val="70000"/>
            </a:pPr>
            <a:r>
              <a:rPr lang="en-US" sz="2200">
                <a:solidFill>
                  <a:schemeClr val="dk2"/>
                </a:solidFill>
              </a:rPr>
              <a:t>Starches and sugars are used for energy, these are </a:t>
            </a:r>
            <a:r>
              <a:rPr b="1" lang="en-US" sz="2200">
                <a:solidFill>
                  <a:schemeClr val="dk2"/>
                </a:solidFill>
              </a:rPr>
              <a:t>Carbohydrates</a:t>
            </a:r>
          </a:p>
          <a:p>
            <a:pPr lvl="2" rtl="0">
              <a:spcBef>
                <a:spcPts val="440"/>
              </a:spcBef>
              <a:buClr>
                <a:schemeClr val="accent2"/>
              </a:buClr>
              <a:buSzPct val="70000"/>
            </a:pPr>
            <a:r>
              <a:rPr i="1" lang="en-US" sz="2200">
                <a:solidFill>
                  <a:schemeClr val="dk2"/>
                </a:solidFill>
              </a:rPr>
              <a:t>substances (such as a starch or sugar) that is rich in energy and is made up of carbon, hydrogen, and oxygen.</a:t>
            </a:r>
          </a:p>
          <a:p>
            <a:pPr lvl="1" rtl="0">
              <a:spcBef>
                <a:spcPts val="400"/>
              </a:spcBef>
              <a:buClr>
                <a:schemeClr val="accent3"/>
              </a:buClr>
              <a:buSzPct val="75000"/>
            </a:pPr>
            <a:r>
              <a:rPr lang="en-US" sz="2000">
                <a:solidFill>
                  <a:schemeClr val="dk1"/>
                </a:solidFill>
              </a:rPr>
              <a:t>Starches come from potatoes, pasta, and bread</a:t>
            </a:r>
          </a:p>
          <a:p>
            <a:pPr lvl="1" rtl="0">
              <a:spcBef>
                <a:spcPts val="400"/>
              </a:spcBef>
              <a:buClr>
                <a:schemeClr val="accent3"/>
              </a:buClr>
              <a:buSzPct val="75000"/>
            </a:pPr>
            <a:r>
              <a:rPr lang="en-US" sz="2000">
                <a:solidFill>
                  <a:schemeClr val="dk1"/>
                </a:solidFill>
              </a:rPr>
              <a:t>Sugars come from candy, soda, and sweets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301625" y="228600"/>
            <a:ext cx="8534399" cy="758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Vocabulary</a:t>
            </a:r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301752" y="1527048"/>
            <a:ext cx="8503799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-US" u="sng"/>
              <a:t>Calorie</a:t>
            </a:r>
          </a:p>
          <a:p>
            <a:pPr indent="-228600" lvl="1" marL="914400" rtl="0">
              <a:spcBef>
                <a:spcPts val="0"/>
              </a:spcBef>
            </a:pPr>
            <a:r>
              <a:rPr i="1" lang="en-US"/>
              <a:t>a quantity of food capable of producing energy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-US" u="sng"/>
              <a:t>Digestion</a:t>
            </a:r>
          </a:p>
          <a:p>
            <a:pPr indent="-228600" lvl="1" marL="914400" rtl="0">
              <a:spcBef>
                <a:spcPts val="0"/>
              </a:spcBef>
            </a:pPr>
            <a:r>
              <a:rPr i="1" lang="en-US"/>
              <a:t>the process in living organisms of breaking down ingested food into easily absorbed substances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-US" u="sng"/>
              <a:t>Metabolism</a:t>
            </a:r>
          </a:p>
          <a:p>
            <a:pPr indent="-228600" lvl="1" marL="914400" rtl="0">
              <a:spcBef>
                <a:spcPts val="0"/>
              </a:spcBef>
            </a:pPr>
            <a:r>
              <a:rPr i="1" lang="en-US"/>
              <a:t>the sum of the physical and chemical process in an organism where substances are produced, maintained, and destroyed and energy is made available.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-US" u="sng"/>
              <a:t>Basal Metabolic Rate (BMR)</a:t>
            </a:r>
          </a:p>
          <a:p>
            <a:pPr indent="-228600" lvl="1" marL="914400" rtl="0">
              <a:spcBef>
                <a:spcPts val="0"/>
              </a:spcBef>
            </a:pPr>
            <a:r>
              <a:rPr i="1" lang="en-US"/>
              <a:t>The rate at which energy is used in base condition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-US"/>
              <a:t>Based on average energy levels, not resting and not exercising</a:t>
            </a:r>
            <a:r>
              <a:rPr i="1" lang="en-US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u="sn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Food and Health</a:t>
            </a:r>
          </a:p>
        </p:txBody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Eating a healthy balanced diet will give you the energy you need.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Eating an unbalanced diet will lead to health problems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Extra starches, sugars and fats will lead to weight gain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Being overweight can cause damage to the heart and other health problems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Tobacco and Health</a:t>
            </a:r>
          </a:p>
        </p:txBody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Tobacco products are </a:t>
            </a:r>
            <a:r>
              <a:rPr b="1" i="0" lang="en-US" sz="2700" u="sng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Toxic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1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Harmful to the body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Cigarette smoke contains carbon monoxide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This interferes with the bloods ability to carry oxygen throughout the body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Also contains tar which lines the respiratory system making it difficult to get rid of dust, pollen and other inhaled matter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Tar and Tobacco are called carcinogens which cause cancer.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Tobacco and Health</a:t>
            </a:r>
          </a:p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1" i="0" lang="en-US" sz="2500" u="sng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Addiction</a:t>
            </a:r>
          </a:p>
          <a:p>
            <a:pPr indent="-280987" lvl="1" marL="54768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1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physical dependence on a substance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Nicotine is a drug that is a stimulant</a:t>
            </a:r>
          </a:p>
          <a:p>
            <a:pPr indent="-280987" lvl="1" marL="54768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Tobacco causes the body to absorb nicotine</a:t>
            </a:r>
          </a:p>
          <a:p>
            <a:pPr indent="-280987" lvl="1" marL="54768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cravings then become stronger and the body needs more</a:t>
            </a:r>
          </a:p>
          <a:p>
            <a:pPr indent="-280987" lvl="1" marL="54768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Chewing Tobacco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Cigarettes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5"/>
              </a:rPr>
              <a:t>E-Cigs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6"/>
              </a:rPr>
              <a:t>Cigars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7"/>
              </a:rPr>
              <a:t>Marijuana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500" u="sng" cap="none" strike="noStrike">
              <a:solidFill>
                <a:schemeClr val="hlink"/>
              </a:solidFill>
              <a:latin typeface="Georgia"/>
              <a:ea typeface="Georgia"/>
              <a:cs typeface="Georgia"/>
              <a:sym typeface="Georgia"/>
              <a:hlinkClick r:id="rId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Alcohol, Drugs, and Health</a:t>
            </a:r>
          </a:p>
        </p:txBody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drug is a substance that causes a change in a person’s body or behavior</a:t>
            </a:r>
          </a:p>
          <a:p>
            <a:pPr indent="-280987" lvl="1" marL="54768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Some are used a medicines</a:t>
            </a:r>
          </a:p>
          <a:p>
            <a:pPr indent="-238125" lvl="2" marL="822325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rgbClr val="9BBB59"/>
              </a:buClr>
              <a:buSzPct val="75000"/>
              <a:buFont typeface="Noto Symbol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Prescribed</a:t>
            </a:r>
          </a:p>
          <a:p>
            <a:pPr indent="-238125" lvl="2" marL="822325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rgbClr val="9BBB59"/>
              </a:buClr>
              <a:buSzPct val="75000"/>
              <a:buFont typeface="Noto Symbol"/>
              <a:buChar char="•"/>
            </a:pPr>
            <a:r>
              <a:rPr b="0" i="0" lang="en-US" sz="1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Over-the-counter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When used incorrectly, they can lead to drug abuse</a:t>
            </a:r>
          </a:p>
          <a:p>
            <a:pPr indent="-280987" lvl="1" marL="54768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Most affect the nervous system and the respiratory systems</a:t>
            </a:r>
          </a:p>
          <a:p>
            <a:pPr indent="-280987" lvl="1" marL="54768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Can lead to brain damage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Alcohol is a drug that is legal but often abused</a:t>
            </a:r>
          </a:p>
          <a:p>
            <a:pPr indent="-280987" lvl="1" marL="54768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Involved in one-third of all car related deaths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PSA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5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Updated PSA…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Human Health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are an organism made up of trillions of cells. 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cells work together to carry out the functions that keep you alive.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These cells are organized in specific ways to perform these functions.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3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Understanding these functions can help you make choices to keep you healthy.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Systems Working Together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body is organized into systems</a:t>
            </a:r>
          </a:p>
          <a:p>
            <a:pPr indent="-238125" lvl="2" marL="8223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SzPct val="75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Each has its own function</a:t>
            </a:r>
          </a:p>
          <a:p>
            <a:pPr indent="-238125" lvl="2" marL="8223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SzPct val="75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systems must work together</a:t>
            </a:r>
          </a:p>
          <a:p>
            <a:pPr indent="-233362" lvl="3" marL="10969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064A2"/>
              </a:buClr>
              <a:buSzPct val="7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No system can survive on its own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 are only focusing on the systems closely related to health.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/>
              <a:buChar char="•"/>
            </a:pPr>
            <a:r>
              <a:rPr b="1" i="0" lang="en-US" sz="2200" u="sng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Nervous Sysstem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/>
              <a:buChar char="•"/>
            </a:pPr>
            <a:r>
              <a:rPr b="1" i="0" lang="en-US" sz="2200" u="sng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Circulatory </a:t>
            </a:r>
            <a:r>
              <a:rPr b="1" lang="en-US" u="sng"/>
              <a:t>tem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/>
              <a:buChar char="•"/>
            </a:pPr>
            <a:r>
              <a:rPr b="1" lang="en-US" u="sng"/>
              <a:t>Digestive Sy</a:t>
            </a:r>
            <a:r>
              <a:rPr b="1" i="0" lang="en-US" sz="2200" u="sng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System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/>
              <a:buChar char="•"/>
            </a:pPr>
            <a:r>
              <a:rPr b="1" i="0" lang="en-US" sz="2200" u="sng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Respiratory System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1" i="0" sz="2200" u="sng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Nervous System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1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Gathers and responds to information about the environment.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Includes the brain and sense organs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Uses signals from eyes and nose to locate food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Directs body functions such as movement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Closely related to the muscular and skeletal systems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School House Rocks!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Digestive System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1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Takes in food and breaks it down into smaller molecules that can be used by the cells.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Includes the mouth and stomach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Chloe and the Nerb!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Circulatory System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1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Delivers the molecules from digestion to all the cells of the body.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Includes the heart and blood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The Circulatory Song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School House Rocks!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Respiratory System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1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Takes oxygen from the air and passes it to the circulatory system.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Includes the lungs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circulatory system then transports oxygen to the cells for respiration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Story Bots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Systems Working Together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circulatory and respiratory systems work together to get rid of materials no longer needed.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0987" lvl="1" marL="54768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circulatory system carries CO2 and waste away from cells</a:t>
            </a:r>
          </a:p>
          <a:p>
            <a:pPr indent="-280987" lvl="1" marL="54768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b="0" i="0" lang="en-US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respiratory system releases CO2 and H2O vapor into the air.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A44D"/>
              </a:buClr>
              <a:buSzPct val="25000"/>
              <a:buFont typeface="Georgia"/>
              <a:buNone/>
            </a:pPr>
            <a:r>
              <a:rPr b="0" i="0" lang="en-US" sz="3300" u="none" cap="none" strike="noStrike">
                <a:solidFill>
                  <a:srgbClr val="88A44D"/>
                </a:solidFill>
                <a:latin typeface="Georgia"/>
                <a:ea typeface="Georgia"/>
                <a:cs typeface="Georgia"/>
                <a:sym typeface="Georgia"/>
              </a:rPr>
              <a:t>Food and Health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are what you eat….. Sort of: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98" name="Shape 2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319959">
            <a:off x="2375517" y="3266920"/>
            <a:ext cx="3854556" cy="2622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6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4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0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1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8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9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5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2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3_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